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6" r:id="rId5"/>
    <p:sldId id="257" r:id="rId6"/>
    <p:sldId id="259" r:id="rId7"/>
    <p:sldId id="264" r:id="rId8"/>
    <p:sldId id="260" r:id="rId9"/>
    <p:sldId id="265" r:id="rId10"/>
    <p:sldId id="267" r:id="rId11"/>
    <p:sldId id="266" r:id="rId12"/>
    <p:sldId id="261"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712" autoAdjust="0"/>
  </p:normalViewPr>
  <p:slideViewPr>
    <p:cSldViewPr snapToGrid="0">
      <p:cViewPr varScale="1">
        <p:scale>
          <a:sx n="86" d="100"/>
          <a:sy n="86" d="100"/>
        </p:scale>
        <p:origin x="422" y="58"/>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9/13/2020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9/13/2020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Beauty Of </a:t>
            </a:r>
            <a:r>
              <a:rPr lang="en-US" b="0" i="0" dirty="0">
                <a:solidFill>
                  <a:srgbClr val="5A5959"/>
                </a:solidFill>
                <a:effectLst/>
                <a:latin typeface="Source Sans Pro" panose="020B0503030403020204" pitchFamily="34" charset="0"/>
              </a:rPr>
              <a:t>Down syndrome</a:t>
            </a:r>
            <a:br>
              <a:rPr lang="en-US" b="0" i="0" dirty="0">
                <a:solidFill>
                  <a:srgbClr val="5A5959"/>
                </a:solidFill>
                <a:effectLst/>
                <a:latin typeface="Source Sans Pro" panose="020B0503030403020204" pitchFamily="34" charset="0"/>
              </a:rPr>
            </a:br>
            <a:endParaRPr lang="en-US" dirty="0"/>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9" name="Picture Placeholder 8">
            <a:extLst>
              <a:ext uri="{FF2B5EF4-FFF2-40B4-BE49-F238E27FC236}">
                <a16:creationId xmlns:a16="http://schemas.microsoft.com/office/drawing/2014/main" id="{85052DC0-D639-427A-B32C-91600FDA9753}"/>
              </a:ext>
            </a:extLst>
          </p:cNvPr>
          <p:cNvPicPr>
            <a:picLocks noGrp="1" noChangeAspect="1"/>
          </p:cNvPicPr>
          <p:nvPr>
            <p:ph type="pic" idx="1"/>
          </p:nvPr>
        </p:nvPicPr>
        <p:blipFill rotWithShape="1">
          <a:blip r:embed="rId2">
            <a:alphaModFix amt="70000"/>
          </a:blip>
          <a:srcRect t="5098" b="5098"/>
          <a:stretch/>
        </p:blipFill>
        <p:spPr>
          <a:xfrm rot="1435587">
            <a:off x="4233176" y="68865"/>
            <a:ext cx="4823713" cy="4320186"/>
          </a:xfrm>
          <a:prstGeom prst="chord">
            <a:avLst/>
          </a:prstGeom>
        </p:spPr>
      </p:pic>
      <p:pic>
        <p:nvPicPr>
          <p:cNvPr id="7" name="Picture 6">
            <a:extLst>
              <a:ext uri="{FF2B5EF4-FFF2-40B4-BE49-F238E27FC236}">
                <a16:creationId xmlns:a16="http://schemas.microsoft.com/office/drawing/2014/main" id="{556D6AFD-C1DA-4F5E-8166-EC751F7D59F9}"/>
              </a:ext>
            </a:extLst>
          </p:cNvPr>
          <p:cNvPicPr>
            <a:picLocks noChangeAspect="1"/>
          </p:cNvPicPr>
          <p:nvPr/>
        </p:nvPicPr>
        <p:blipFill>
          <a:blip r:embed="rId3">
            <a:alphaModFix amt="70000"/>
          </a:blip>
          <a:stretch>
            <a:fillRect/>
          </a:stretch>
        </p:blipFill>
        <p:spPr>
          <a:xfrm>
            <a:off x="0" y="0"/>
            <a:ext cx="3475021" cy="5410669"/>
          </a:xfrm>
          <a:prstGeom prst="flowChartDelay">
            <a:avLst/>
          </a:prstGeom>
        </p:spPr>
      </p:pic>
      <p:pic>
        <p:nvPicPr>
          <p:cNvPr id="11" name="Picture 10">
            <a:extLst>
              <a:ext uri="{FF2B5EF4-FFF2-40B4-BE49-F238E27FC236}">
                <a16:creationId xmlns:a16="http://schemas.microsoft.com/office/drawing/2014/main" id="{05F33574-F797-4632-82A5-36CFD6853AC1}"/>
              </a:ext>
            </a:extLst>
          </p:cNvPr>
          <p:cNvPicPr>
            <a:picLocks noChangeAspect="1"/>
          </p:cNvPicPr>
          <p:nvPr/>
        </p:nvPicPr>
        <p:blipFill>
          <a:blip r:embed="rId4">
            <a:alphaModFix amt="70000"/>
          </a:blip>
          <a:stretch>
            <a:fillRect/>
          </a:stretch>
        </p:blipFill>
        <p:spPr>
          <a:xfrm>
            <a:off x="2604632" y="4086667"/>
            <a:ext cx="5047403" cy="2634808"/>
          </a:xfrm>
          <a:prstGeom prst="pentagon">
            <a:avLst/>
          </a:prstGeom>
        </p:spPr>
      </p:pic>
      <p:sp>
        <p:nvSpPr>
          <p:cNvPr id="13" name="Text Placeholder 12">
            <a:extLst>
              <a:ext uri="{FF2B5EF4-FFF2-40B4-BE49-F238E27FC236}">
                <a16:creationId xmlns:a16="http://schemas.microsoft.com/office/drawing/2014/main" id="{6A18B54D-52D7-4EC6-BB78-01F4829E85DA}"/>
              </a:ext>
            </a:extLst>
          </p:cNvPr>
          <p:cNvSpPr>
            <a:spLocks noGrp="1"/>
          </p:cNvSpPr>
          <p:nvPr>
            <p:ph type="body" sz="half" idx="2"/>
          </p:nvPr>
        </p:nvSpPr>
        <p:spPr>
          <a:xfrm>
            <a:off x="7873612" y="4611900"/>
            <a:ext cx="3924000" cy="1549203"/>
          </a:xfrm>
        </p:spPr>
        <p:txBody>
          <a:bodyPr>
            <a:normAutofit/>
          </a:bodyPr>
          <a:lstStyle/>
          <a:p>
            <a:r>
              <a:rPr lang="en-US" dirty="0"/>
              <a:t>Mala L,</a:t>
            </a:r>
          </a:p>
          <a:p>
            <a:r>
              <a:rPr lang="en-US" dirty="0" err="1"/>
              <a:t>Arati</a:t>
            </a:r>
            <a:r>
              <a:rPr lang="en-US" dirty="0"/>
              <a:t>,</a:t>
            </a:r>
          </a:p>
          <a:p>
            <a:r>
              <a:rPr lang="en-US" dirty="0"/>
              <a:t>Komal,</a:t>
            </a:r>
          </a:p>
          <a:p>
            <a:r>
              <a:rPr lang="en-US" dirty="0" err="1"/>
              <a:t>Jinendar</a:t>
            </a:r>
            <a:r>
              <a:rPr lang="en-US" dirty="0"/>
              <a:t>.</a:t>
            </a:r>
          </a:p>
        </p:txBody>
      </p:sp>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xfrm>
            <a:off x="7512000" y="-55418"/>
            <a:ext cx="4680000" cy="6721473"/>
          </a:xfrm>
        </p:spPr>
        <p:txBody>
          <a:bodyPr/>
          <a:lstStyle/>
          <a:p>
            <a:endParaRPr lang="en-US" dirty="0"/>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31" name="TextBox 30">
            <a:extLst>
              <a:ext uri="{FF2B5EF4-FFF2-40B4-BE49-F238E27FC236}">
                <a16:creationId xmlns:a16="http://schemas.microsoft.com/office/drawing/2014/main" id="{1018A77B-2656-49D8-AD9E-D425F2FAA450}"/>
              </a:ext>
            </a:extLst>
          </p:cNvPr>
          <p:cNvSpPr txBox="1"/>
          <p:nvPr/>
        </p:nvSpPr>
        <p:spPr>
          <a:xfrm>
            <a:off x="184514" y="735226"/>
            <a:ext cx="7327486" cy="5140184"/>
          </a:xfrm>
          <a:prstGeom prst="rect">
            <a:avLst/>
          </a:prstGeom>
          <a:noFill/>
          <a:ln>
            <a:noFill/>
          </a:ln>
          <a:effectLst/>
        </p:spPr>
        <p:txBody>
          <a:bodyPr spcFirstLastPara="0" vert="horz" wrap="square" lIns="105402" tIns="105402" rIns="105402" bIns="105402" numCol="1" spcCol="1270" anchor="ctr" anchorCtr="0">
            <a:noAutofit/>
          </a:bodyPr>
          <a:lstStyle>
            <a:lvl1pPr>
              <a:defRPr>
                <a:solidFill>
                  <a:schemeClr val="bg1"/>
                </a:solidFill>
              </a:defRPr>
            </a:lvl1pPr>
          </a:lstStyle>
          <a:p>
            <a:r>
              <a:rPr lang="en-US" sz="3600" dirty="0"/>
              <a:t>If we are treated the same as people without any disabilities are treated by our societies, families, education systems, medical care providers, and governments, we can graduate from high school, graduate from college, find careers, start businesses, get married, have children, and more. </a:t>
            </a:r>
          </a:p>
        </p:txBody>
      </p:sp>
      <p:pic>
        <p:nvPicPr>
          <p:cNvPr id="32" name="Picture Placeholder 8">
            <a:extLst>
              <a:ext uri="{FF2B5EF4-FFF2-40B4-BE49-F238E27FC236}">
                <a16:creationId xmlns:a16="http://schemas.microsoft.com/office/drawing/2014/main" id="{803BEB46-0E83-4A5C-9AC4-145894429DF8}"/>
              </a:ext>
            </a:extLst>
          </p:cNvPr>
          <p:cNvPicPr>
            <a:picLocks noChangeAspect="1"/>
          </p:cNvPicPr>
          <p:nvPr/>
        </p:nvPicPr>
        <p:blipFill rotWithShape="1">
          <a:blip r:embed="rId2">
            <a:alphaModFix amt="70000"/>
          </a:blip>
          <a:srcRect t="5098" b="5098"/>
          <a:stretch/>
        </p:blipFill>
        <p:spPr>
          <a:xfrm rot="1435587">
            <a:off x="7571409" y="44810"/>
            <a:ext cx="6847917" cy="6133092"/>
          </a:xfrm>
          <a:prstGeom prst="chord">
            <a:avLst/>
          </a:prstGeom>
        </p:spPr>
      </p:pic>
      <p:sp>
        <p:nvSpPr>
          <p:cNvPr id="3" name="TextBox 2">
            <a:extLst>
              <a:ext uri="{FF2B5EF4-FFF2-40B4-BE49-F238E27FC236}">
                <a16:creationId xmlns:a16="http://schemas.microsoft.com/office/drawing/2014/main" id="{5837E135-BAFE-4D40-970F-5D6B852FFD39}"/>
              </a:ext>
            </a:extLst>
          </p:cNvPr>
          <p:cNvSpPr txBox="1"/>
          <p:nvPr/>
        </p:nvSpPr>
        <p:spPr>
          <a:xfrm>
            <a:off x="1704513" y="292963"/>
            <a:ext cx="4101483" cy="461665"/>
          </a:xfrm>
          <a:prstGeom prst="rect">
            <a:avLst/>
          </a:prstGeom>
          <a:noFill/>
        </p:spPr>
        <p:txBody>
          <a:bodyPr wrap="square" rtlCol="0">
            <a:spAutoFit/>
          </a:bodyPr>
          <a:lstStyle/>
          <a:p>
            <a:r>
              <a:rPr lang="en-US" sz="2400" b="1" i="0" cap="all" dirty="0">
                <a:solidFill>
                  <a:schemeClr val="accent2">
                    <a:lumMod val="75000"/>
                  </a:schemeClr>
                </a:solidFill>
                <a:effectLst/>
                <a:latin typeface="futura-pt"/>
              </a:rPr>
              <a:t>SAVE DOWN SYNDROME</a:t>
            </a:r>
            <a:endParaRPr lang="en-US" sz="2400" dirty="0">
              <a:solidFill>
                <a:schemeClr val="accent2">
                  <a:lumMod val="75000"/>
                </a:schemeClr>
              </a:solidFill>
            </a:endParaRPr>
          </a:p>
        </p:txBody>
      </p:sp>
    </p:spTree>
    <p:extLst>
      <p:ext uri="{BB962C8B-B14F-4D97-AF65-F5344CB8AC3E}">
        <p14:creationId xmlns:p14="http://schemas.microsoft.com/office/powerpoint/2010/main" val="350302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E543-5D7D-403E-A40B-E9AAAB23DA10}"/>
              </a:ext>
            </a:extLst>
          </p:cNvPr>
          <p:cNvSpPr>
            <a:spLocks noGrp="1"/>
          </p:cNvSpPr>
          <p:nvPr>
            <p:ph type="title"/>
          </p:nvPr>
        </p:nvSpPr>
        <p:spPr>
          <a:xfrm>
            <a:off x="3401639" y="0"/>
            <a:ext cx="4680000" cy="6721473"/>
          </a:xfrm>
        </p:spPr>
        <p:txBody>
          <a:bodyPr/>
          <a:lstStyle/>
          <a:p>
            <a:r>
              <a:rPr lang="en-US" dirty="0"/>
              <a:t>    Thank You</a:t>
            </a:r>
          </a:p>
        </p:txBody>
      </p:sp>
      <p:sp>
        <p:nvSpPr>
          <p:cNvPr id="4" name="Slide Number Placeholder 3">
            <a:extLst>
              <a:ext uri="{FF2B5EF4-FFF2-40B4-BE49-F238E27FC236}">
                <a16:creationId xmlns:a16="http://schemas.microsoft.com/office/drawing/2014/main" id="{08FA4BCF-067D-44D7-8DF3-D11141C43858}"/>
              </a:ext>
            </a:extLst>
          </p:cNvPr>
          <p:cNvSpPr>
            <a:spLocks noGrp="1"/>
          </p:cNvSpPr>
          <p:nvPr>
            <p:ph type="sldNum" sz="quarter" idx="10"/>
          </p:nvPr>
        </p:nvSpPr>
        <p:spPr/>
        <p:txBody>
          <a:bodyPr/>
          <a:lstStyle/>
          <a:p>
            <a:r>
              <a:rPr lang="en-US"/>
              <a:t>PAGE </a:t>
            </a:r>
            <a:fld id="{4A9B5881-4007-4345-955A-79C2656F0C49}" type="slidenum">
              <a:rPr lang="en-US" smtClean="0"/>
              <a:pPr/>
              <a:t>11</a:t>
            </a:fld>
            <a:endParaRPr lang="en-US" dirty="0"/>
          </a:p>
        </p:txBody>
      </p:sp>
    </p:spTree>
    <p:extLst>
      <p:ext uri="{BB962C8B-B14F-4D97-AF65-F5344CB8AC3E}">
        <p14:creationId xmlns:p14="http://schemas.microsoft.com/office/powerpoint/2010/main" val="4109903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8F4EB28-CA10-4446-961D-491B29417C34}"/>
              </a:ext>
            </a:extLst>
          </p:cNvPr>
          <p:cNvSpPr/>
          <p:nvPr/>
        </p:nvSpPr>
        <p:spPr>
          <a:xfrm>
            <a:off x="4562476" y="365125"/>
            <a:ext cx="6791323" cy="5984875"/>
          </a:xfrm>
          <a:prstGeom prst="rect">
            <a:avLst/>
          </a:prstGeom>
          <a:noFill/>
        </p:spPr>
      </p:sp>
      <p:grpSp>
        <p:nvGrpSpPr>
          <p:cNvPr id="60" name="Group 59">
            <a:extLst>
              <a:ext uri="{FF2B5EF4-FFF2-40B4-BE49-F238E27FC236}">
                <a16:creationId xmlns:a16="http://schemas.microsoft.com/office/drawing/2014/main" id="{DEE1CDEC-D4AD-49EC-9E65-EC0B8F390BCF}"/>
              </a:ext>
            </a:extLst>
          </p:cNvPr>
          <p:cNvGrpSpPr/>
          <p:nvPr/>
        </p:nvGrpSpPr>
        <p:grpSpPr>
          <a:xfrm>
            <a:off x="4562476" y="72157"/>
            <a:ext cx="6791323" cy="572671"/>
            <a:chOff x="4562476" y="72157"/>
            <a:chExt cx="6791323" cy="572671"/>
          </a:xfrm>
        </p:grpSpPr>
        <p:sp>
          <p:nvSpPr>
            <p:cNvPr id="38" name="Rectangle 37">
              <a:extLst>
                <a:ext uri="{FF2B5EF4-FFF2-40B4-BE49-F238E27FC236}">
                  <a16:creationId xmlns:a16="http://schemas.microsoft.com/office/drawing/2014/main" id="{63557420-ED44-4CD0-A058-DBB43B0F36A2}"/>
                </a:ext>
              </a:extLst>
            </p:cNvPr>
            <p:cNvSpPr/>
            <p:nvPr/>
          </p:nvSpPr>
          <p:spPr>
            <a:xfrm>
              <a:off x="4562476" y="107669"/>
              <a:ext cx="6791323" cy="537159"/>
            </a:xfrm>
            <a:prstGeom prst="rect">
              <a:avLst/>
            </a:prstGeom>
            <a:gradFill rotWithShape="0">
              <a:gsLst>
                <a:gs pos="0">
                  <a:schemeClr val="tx1">
                    <a:lumMod val="75000"/>
                    <a:lumOff val="25000"/>
                  </a:schemeClr>
                </a:gs>
                <a:gs pos="15929">
                  <a:schemeClr val="tx1">
                    <a:lumMod val="85000"/>
                    <a:lumOff val="15000"/>
                  </a:schemeClr>
                </a:gs>
                <a:gs pos="97000">
                  <a:schemeClr val="tx1">
                    <a:lumMod val="85000"/>
                    <a:lumOff val="15000"/>
                  </a:schemeClr>
                </a:gs>
                <a:gs pos="100000">
                  <a:schemeClr val="accent2">
                    <a:lumMod val="75000"/>
                  </a:schemeClr>
                </a:gs>
              </a:gsLst>
              <a:lin ang="10800000" scaled="0"/>
            </a:gradFill>
          </p:spPr>
          <p:style>
            <a:lnRef idx="0">
              <a:schemeClr val="dk1">
                <a:hueOff val="0"/>
                <a:satOff val="0"/>
                <a:lumOff val="0"/>
                <a:alphaOff val="0"/>
              </a:schemeClr>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sp>
        <p:sp>
          <p:nvSpPr>
            <p:cNvPr id="39" name="Rectangle 38" descr="Care">
              <a:extLst>
                <a:ext uri="{FF2B5EF4-FFF2-40B4-BE49-F238E27FC236}">
                  <a16:creationId xmlns:a16="http://schemas.microsoft.com/office/drawing/2014/main" id="{D5F4DAB8-3357-4D1B-8999-CF3D026FF85C}"/>
                </a:ext>
              </a:extLst>
            </p:cNvPr>
            <p:cNvSpPr/>
            <p:nvPr/>
          </p:nvSpPr>
          <p:spPr>
            <a:xfrm>
              <a:off x="4819351" y="72157"/>
              <a:ext cx="547756" cy="54775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dirty="0"/>
            </a:p>
          </p:txBody>
        </p:sp>
        <p:sp>
          <p:nvSpPr>
            <p:cNvPr id="40" name="Freeform: Shape 39">
              <a:extLst>
                <a:ext uri="{FF2B5EF4-FFF2-40B4-BE49-F238E27FC236}">
                  <a16:creationId xmlns:a16="http://schemas.microsoft.com/office/drawing/2014/main" id="{36064320-B60C-492E-ABBC-C1E1285B3676}"/>
                </a:ext>
              </a:extLst>
            </p:cNvPr>
            <p:cNvSpPr/>
            <p:nvPr/>
          </p:nvSpPr>
          <p:spPr>
            <a:xfrm>
              <a:off x="5633056" y="137596"/>
              <a:ext cx="5641034" cy="466140"/>
            </a:xfrm>
            <a:custGeom>
              <a:avLst/>
              <a:gdLst>
                <a:gd name="connsiteX0" fmla="*/ 0 w 5641034"/>
                <a:gd name="connsiteY0" fmla="*/ 0 h 466140"/>
                <a:gd name="connsiteX1" fmla="*/ 5641034 w 5641034"/>
                <a:gd name="connsiteY1" fmla="*/ 0 h 466140"/>
                <a:gd name="connsiteX2" fmla="*/ 5641034 w 5641034"/>
                <a:gd name="connsiteY2" fmla="*/ 466140 h 466140"/>
                <a:gd name="connsiteX3" fmla="*/ 0 w 5641034"/>
                <a:gd name="connsiteY3" fmla="*/ 466140 h 466140"/>
                <a:gd name="connsiteX4" fmla="*/ 0 w 5641034"/>
                <a:gd name="connsiteY4" fmla="*/ 0 h 46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34" h="466140">
                  <a:moveTo>
                    <a:pt x="0" y="0"/>
                  </a:moveTo>
                  <a:lnTo>
                    <a:pt x="5641034" y="0"/>
                  </a:lnTo>
                  <a:lnTo>
                    <a:pt x="5641034" y="466140"/>
                  </a:lnTo>
                  <a:lnTo>
                    <a:pt x="0" y="466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402" tIns="105402" rIns="105402" bIns="105402"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Oh! I am a Child with Down’s</a:t>
              </a:r>
            </a:p>
          </p:txBody>
        </p:sp>
      </p:grpSp>
      <p:grpSp>
        <p:nvGrpSpPr>
          <p:cNvPr id="61" name="Group 60">
            <a:extLst>
              <a:ext uri="{FF2B5EF4-FFF2-40B4-BE49-F238E27FC236}">
                <a16:creationId xmlns:a16="http://schemas.microsoft.com/office/drawing/2014/main" id="{2475EC1D-1D7E-4784-8425-4216BFDE2631}"/>
              </a:ext>
            </a:extLst>
          </p:cNvPr>
          <p:cNvGrpSpPr/>
          <p:nvPr/>
        </p:nvGrpSpPr>
        <p:grpSpPr>
          <a:xfrm>
            <a:off x="4562476" y="745696"/>
            <a:ext cx="6791323" cy="641342"/>
            <a:chOff x="4562476" y="798964"/>
            <a:chExt cx="6791323" cy="641342"/>
          </a:xfrm>
        </p:grpSpPr>
        <p:sp>
          <p:nvSpPr>
            <p:cNvPr id="41" name="Rectangle 40">
              <a:extLst>
                <a:ext uri="{FF2B5EF4-FFF2-40B4-BE49-F238E27FC236}">
                  <a16:creationId xmlns:a16="http://schemas.microsoft.com/office/drawing/2014/main" id="{2BA23F8C-11D0-4AA8-B739-22B79898021E}"/>
                </a:ext>
              </a:extLst>
            </p:cNvPr>
            <p:cNvSpPr/>
            <p:nvPr/>
          </p:nvSpPr>
          <p:spPr>
            <a:xfrm>
              <a:off x="4562476" y="798964"/>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2" name="Rectangle 41" descr="Care">
              <a:extLst>
                <a:ext uri="{FF2B5EF4-FFF2-40B4-BE49-F238E27FC236}">
                  <a16:creationId xmlns:a16="http://schemas.microsoft.com/office/drawing/2014/main" id="{0C233D23-3FE5-410E-A0B0-331A0CC8A144}"/>
                </a:ext>
              </a:extLst>
            </p:cNvPr>
            <p:cNvSpPr/>
            <p:nvPr/>
          </p:nvSpPr>
          <p:spPr>
            <a:xfrm>
              <a:off x="4798695" y="817243"/>
              <a:ext cx="547756" cy="54775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5">
                <a:hueOff val="378944"/>
                <a:satOff val="-169"/>
                <a:lumOff val="1764"/>
                <a:alphaOff val="0"/>
              </a:schemeClr>
            </a:effectRef>
            <a:fontRef idx="minor">
              <a:schemeClr val="lt1"/>
            </a:fontRef>
          </p:style>
        </p:sp>
        <p:sp>
          <p:nvSpPr>
            <p:cNvPr id="43" name="Freeform: Shape 42">
              <a:extLst>
                <a:ext uri="{FF2B5EF4-FFF2-40B4-BE49-F238E27FC236}">
                  <a16:creationId xmlns:a16="http://schemas.microsoft.com/office/drawing/2014/main" id="{3EBABE94-F817-4DB2-A4EE-1CF3728C74AB}"/>
                </a:ext>
              </a:extLst>
            </p:cNvPr>
            <p:cNvSpPr/>
            <p:nvPr/>
          </p:nvSpPr>
          <p:spPr>
            <a:xfrm>
              <a:off x="5612211" y="948432"/>
              <a:ext cx="5641034" cy="411335"/>
            </a:xfrm>
            <a:custGeom>
              <a:avLst/>
              <a:gdLst>
                <a:gd name="connsiteX0" fmla="*/ 0 w 5641034"/>
                <a:gd name="connsiteY0" fmla="*/ 0 h 411335"/>
                <a:gd name="connsiteX1" fmla="*/ 5641034 w 5641034"/>
                <a:gd name="connsiteY1" fmla="*/ 0 h 411335"/>
                <a:gd name="connsiteX2" fmla="*/ 5641034 w 5641034"/>
                <a:gd name="connsiteY2" fmla="*/ 411335 h 411335"/>
                <a:gd name="connsiteX3" fmla="*/ 0 w 5641034"/>
                <a:gd name="connsiteY3" fmla="*/ 411335 h 411335"/>
                <a:gd name="connsiteX4" fmla="*/ 0 w 5641034"/>
                <a:gd name="connsiteY4" fmla="*/ 0 h 41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34" h="411335">
                  <a:moveTo>
                    <a:pt x="0" y="0"/>
                  </a:moveTo>
                  <a:lnTo>
                    <a:pt x="5641034" y="0"/>
                  </a:lnTo>
                  <a:lnTo>
                    <a:pt x="5641034" y="411335"/>
                  </a:lnTo>
                  <a:lnTo>
                    <a:pt x="0" y="411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402" tIns="105402" rIns="105402" bIns="105402"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I own so many feathers on my Crown</a:t>
              </a:r>
            </a:p>
          </p:txBody>
        </p:sp>
      </p:grpSp>
      <p:grpSp>
        <p:nvGrpSpPr>
          <p:cNvPr id="62" name="Group 61">
            <a:extLst>
              <a:ext uri="{FF2B5EF4-FFF2-40B4-BE49-F238E27FC236}">
                <a16:creationId xmlns:a16="http://schemas.microsoft.com/office/drawing/2014/main" id="{3DC78292-7DEA-43AB-AA73-07EEA43D2827}"/>
              </a:ext>
            </a:extLst>
          </p:cNvPr>
          <p:cNvGrpSpPr/>
          <p:nvPr/>
        </p:nvGrpSpPr>
        <p:grpSpPr>
          <a:xfrm>
            <a:off x="4562475" y="1489981"/>
            <a:ext cx="6791323" cy="617156"/>
            <a:chOff x="4562475" y="1614273"/>
            <a:chExt cx="6791323" cy="617156"/>
          </a:xfrm>
        </p:grpSpPr>
        <p:sp>
          <p:nvSpPr>
            <p:cNvPr id="11" name="Rectangle 10">
              <a:extLst>
                <a:ext uri="{FF2B5EF4-FFF2-40B4-BE49-F238E27FC236}">
                  <a16:creationId xmlns:a16="http://schemas.microsoft.com/office/drawing/2014/main" id="{E898A76C-0619-4818-A2B5-88A23E0F8FA8}"/>
                </a:ext>
              </a:extLst>
            </p:cNvPr>
            <p:cNvSpPr/>
            <p:nvPr/>
          </p:nvSpPr>
          <p:spPr>
            <a:xfrm>
              <a:off x="4562475" y="1614273"/>
              <a:ext cx="6791323" cy="617156"/>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5" name="Rectangle 44" descr="Care">
              <a:extLst>
                <a:ext uri="{FF2B5EF4-FFF2-40B4-BE49-F238E27FC236}">
                  <a16:creationId xmlns:a16="http://schemas.microsoft.com/office/drawing/2014/main" id="{0C09701D-307B-4AF3-8C54-AA2D1E5E7AC5}"/>
                </a:ext>
              </a:extLst>
            </p:cNvPr>
            <p:cNvSpPr/>
            <p:nvPr/>
          </p:nvSpPr>
          <p:spPr>
            <a:xfrm>
              <a:off x="4792721" y="1654368"/>
              <a:ext cx="547756" cy="54775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5">
                <a:hueOff val="757888"/>
                <a:satOff val="-337"/>
                <a:lumOff val="3529"/>
                <a:alphaOff val="0"/>
              </a:schemeClr>
            </a:effectRef>
            <a:fontRef idx="minor">
              <a:schemeClr val="lt1"/>
            </a:fontRef>
          </p:style>
        </p:sp>
        <p:sp>
          <p:nvSpPr>
            <p:cNvPr id="46" name="Freeform: Shape 45">
              <a:extLst>
                <a:ext uri="{FF2B5EF4-FFF2-40B4-BE49-F238E27FC236}">
                  <a16:creationId xmlns:a16="http://schemas.microsoft.com/office/drawing/2014/main" id="{8A10DA99-837F-46D6-B436-34D1634796CE}"/>
                </a:ext>
              </a:extLst>
            </p:cNvPr>
            <p:cNvSpPr/>
            <p:nvPr/>
          </p:nvSpPr>
          <p:spPr>
            <a:xfrm>
              <a:off x="5615117" y="1734785"/>
              <a:ext cx="5641034" cy="475751"/>
            </a:xfrm>
            <a:custGeom>
              <a:avLst/>
              <a:gdLst>
                <a:gd name="connsiteX0" fmla="*/ 0 w 5641034"/>
                <a:gd name="connsiteY0" fmla="*/ 0 h 475751"/>
                <a:gd name="connsiteX1" fmla="*/ 5641034 w 5641034"/>
                <a:gd name="connsiteY1" fmla="*/ 0 h 475751"/>
                <a:gd name="connsiteX2" fmla="*/ 5641034 w 5641034"/>
                <a:gd name="connsiteY2" fmla="*/ 475751 h 475751"/>
                <a:gd name="connsiteX3" fmla="*/ 0 w 5641034"/>
                <a:gd name="connsiteY3" fmla="*/ 475751 h 475751"/>
                <a:gd name="connsiteX4" fmla="*/ 0 w 5641034"/>
                <a:gd name="connsiteY4" fmla="*/ 0 h 47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34" h="475751">
                  <a:moveTo>
                    <a:pt x="0" y="0"/>
                  </a:moveTo>
                  <a:lnTo>
                    <a:pt x="5641034" y="0"/>
                  </a:lnTo>
                  <a:lnTo>
                    <a:pt x="5641034" y="475751"/>
                  </a:lnTo>
                  <a:lnTo>
                    <a:pt x="0" y="4757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402" tIns="105402" rIns="105402" bIns="105402"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I am full of Love and Care</a:t>
              </a:r>
            </a:p>
          </p:txBody>
        </p:sp>
      </p:grpSp>
      <p:grpSp>
        <p:nvGrpSpPr>
          <p:cNvPr id="64" name="Group 63">
            <a:extLst>
              <a:ext uri="{FF2B5EF4-FFF2-40B4-BE49-F238E27FC236}">
                <a16:creationId xmlns:a16="http://schemas.microsoft.com/office/drawing/2014/main" id="{120064A7-A6DB-4302-A8F5-4FB5B63B1241}"/>
              </a:ext>
            </a:extLst>
          </p:cNvPr>
          <p:cNvGrpSpPr/>
          <p:nvPr/>
        </p:nvGrpSpPr>
        <p:grpSpPr>
          <a:xfrm>
            <a:off x="4562476" y="2947118"/>
            <a:ext cx="6791323" cy="627726"/>
            <a:chOff x="4562476" y="3169068"/>
            <a:chExt cx="6791323" cy="627726"/>
          </a:xfrm>
        </p:grpSpPr>
        <p:sp>
          <p:nvSpPr>
            <p:cNvPr id="47" name="Rectangle 46">
              <a:extLst>
                <a:ext uri="{FF2B5EF4-FFF2-40B4-BE49-F238E27FC236}">
                  <a16:creationId xmlns:a16="http://schemas.microsoft.com/office/drawing/2014/main" id="{ADFFD68D-7D93-4EFF-A1FA-7368FD58E27C}"/>
                </a:ext>
              </a:extLst>
            </p:cNvPr>
            <p:cNvSpPr/>
            <p:nvPr/>
          </p:nvSpPr>
          <p:spPr>
            <a:xfrm>
              <a:off x="4562476" y="3175659"/>
              <a:ext cx="6791323" cy="621135"/>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8" name="Rectangle 47" descr="Care">
              <a:extLst>
                <a:ext uri="{FF2B5EF4-FFF2-40B4-BE49-F238E27FC236}">
                  <a16:creationId xmlns:a16="http://schemas.microsoft.com/office/drawing/2014/main" id="{AA86B8A9-8903-48E2-B1A7-25132E24F714}"/>
                </a:ext>
              </a:extLst>
            </p:cNvPr>
            <p:cNvSpPr/>
            <p:nvPr/>
          </p:nvSpPr>
          <p:spPr>
            <a:xfrm>
              <a:off x="4801621" y="3233824"/>
              <a:ext cx="547756" cy="54775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5">
                <a:hueOff val="1136832"/>
                <a:satOff val="-506"/>
                <a:lumOff val="5293"/>
                <a:alphaOff val="0"/>
              </a:schemeClr>
            </a:effectRef>
            <a:fontRef idx="minor">
              <a:schemeClr val="lt1"/>
            </a:fontRef>
          </p:style>
        </p:sp>
        <p:sp>
          <p:nvSpPr>
            <p:cNvPr id="49" name="Freeform: Shape 48">
              <a:extLst>
                <a:ext uri="{FF2B5EF4-FFF2-40B4-BE49-F238E27FC236}">
                  <a16:creationId xmlns:a16="http://schemas.microsoft.com/office/drawing/2014/main" id="{5EB10811-5CA5-4B5F-B3F3-A141D4C8A333}"/>
                </a:ext>
              </a:extLst>
            </p:cNvPr>
            <p:cNvSpPr/>
            <p:nvPr/>
          </p:nvSpPr>
          <p:spPr>
            <a:xfrm>
              <a:off x="5659496" y="3169068"/>
              <a:ext cx="5641034" cy="594077"/>
            </a:xfrm>
            <a:custGeom>
              <a:avLst/>
              <a:gdLst>
                <a:gd name="connsiteX0" fmla="*/ 0 w 5641034"/>
                <a:gd name="connsiteY0" fmla="*/ 0 h 995920"/>
                <a:gd name="connsiteX1" fmla="*/ 5641034 w 5641034"/>
                <a:gd name="connsiteY1" fmla="*/ 0 h 995920"/>
                <a:gd name="connsiteX2" fmla="*/ 5641034 w 5641034"/>
                <a:gd name="connsiteY2" fmla="*/ 995920 h 995920"/>
                <a:gd name="connsiteX3" fmla="*/ 0 w 5641034"/>
                <a:gd name="connsiteY3" fmla="*/ 995920 h 995920"/>
                <a:gd name="connsiteX4" fmla="*/ 0 w 5641034"/>
                <a:gd name="connsiteY4" fmla="*/ 0 h 99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34" h="995920">
                  <a:moveTo>
                    <a:pt x="0" y="0"/>
                  </a:moveTo>
                  <a:lnTo>
                    <a:pt x="5641034" y="0"/>
                  </a:lnTo>
                  <a:lnTo>
                    <a:pt x="5641034" y="995920"/>
                  </a:lnTo>
                  <a:lnTo>
                    <a:pt x="0" y="99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402" tIns="105402" rIns="105402" bIns="105402"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I can do anything if I dare</a:t>
              </a:r>
            </a:p>
          </p:txBody>
        </p:sp>
      </p:grpSp>
      <p:grpSp>
        <p:nvGrpSpPr>
          <p:cNvPr id="67" name="Group 66">
            <a:extLst>
              <a:ext uri="{FF2B5EF4-FFF2-40B4-BE49-F238E27FC236}">
                <a16:creationId xmlns:a16="http://schemas.microsoft.com/office/drawing/2014/main" id="{2BE4D9B2-18B2-4B33-8AB4-88B0AFE37859}"/>
              </a:ext>
            </a:extLst>
          </p:cNvPr>
          <p:cNvGrpSpPr/>
          <p:nvPr/>
        </p:nvGrpSpPr>
        <p:grpSpPr>
          <a:xfrm>
            <a:off x="4562476" y="5161197"/>
            <a:ext cx="6791323" cy="641342"/>
            <a:chOff x="4562476" y="5551829"/>
            <a:chExt cx="6791323" cy="641342"/>
          </a:xfrm>
        </p:grpSpPr>
        <p:sp>
          <p:nvSpPr>
            <p:cNvPr id="50" name="Rectangle 49">
              <a:extLst>
                <a:ext uri="{FF2B5EF4-FFF2-40B4-BE49-F238E27FC236}">
                  <a16:creationId xmlns:a16="http://schemas.microsoft.com/office/drawing/2014/main" id="{CDB32C0B-9AF5-4063-B2EE-01279E445CA8}"/>
                </a:ext>
              </a:extLst>
            </p:cNvPr>
            <p:cNvSpPr/>
            <p:nvPr/>
          </p:nvSpPr>
          <p:spPr>
            <a:xfrm>
              <a:off x="4562476" y="5551829"/>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1" name="Rectangle 50" descr="Care">
              <a:extLst>
                <a:ext uri="{FF2B5EF4-FFF2-40B4-BE49-F238E27FC236}">
                  <a16:creationId xmlns:a16="http://schemas.microsoft.com/office/drawing/2014/main" id="{26343C34-6CF1-40B6-BD55-BD2D2AC3D142}"/>
                </a:ext>
              </a:extLst>
            </p:cNvPr>
            <p:cNvSpPr/>
            <p:nvPr/>
          </p:nvSpPr>
          <p:spPr>
            <a:xfrm>
              <a:off x="4819351" y="5573485"/>
              <a:ext cx="547756" cy="547756"/>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accent5">
                <a:hueOff val="1515776"/>
                <a:satOff val="-674"/>
                <a:lumOff val="7057"/>
                <a:alphaOff val="0"/>
              </a:schemeClr>
            </a:effectRef>
            <a:fontRef idx="minor">
              <a:schemeClr val="lt1"/>
            </a:fontRef>
          </p:style>
        </p:sp>
        <p:sp>
          <p:nvSpPr>
            <p:cNvPr id="52" name="Freeform: Shape 51">
              <a:extLst>
                <a:ext uri="{FF2B5EF4-FFF2-40B4-BE49-F238E27FC236}">
                  <a16:creationId xmlns:a16="http://schemas.microsoft.com/office/drawing/2014/main" id="{337FCC84-26D4-4145-9F47-FD8AE321421D}"/>
                </a:ext>
              </a:extLst>
            </p:cNvPr>
            <p:cNvSpPr/>
            <p:nvPr/>
          </p:nvSpPr>
          <p:spPr>
            <a:xfrm>
              <a:off x="5650618" y="5618830"/>
              <a:ext cx="5641034" cy="530478"/>
            </a:xfrm>
            <a:custGeom>
              <a:avLst/>
              <a:gdLst>
                <a:gd name="connsiteX0" fmla="*/ 0 w 5641034"/>
                <a:gd name="connsiteY0" fmla="*/ 0 h 995920"/>
                <a:gd name="connsiteX1" fmla="*/ 5641034 w 5641034"/>
                <a:gd name="connsiteY1" fmla="*/ 0 h 995920"/>
                <a:gd name="connsiteX2" fmla="*/ 5641034 w 5641034"/>
                <a:gd name="connsiteY2" fmla="*/ 995920 h 995920"/>
                <a:gd name="connsiteX3" fmla="*/ 0 w 5641034"/>
                <a:gd name="connsiteY3" fmla="*/ 995920 h 995920"/>
                <a:gd name="connsiteX4" fmla="*/ 0 w 5641034"/>
                <a:gd name="connsiteY4" fmla="*/ 0 h 99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34" h="995920">
                  <a:moveTo>
                    <a:pt x="0" y="0"/>
                  </a:moveTo>
                  <a:lnTo>
                    <a:pt x="5641034" y="0"/>
                  </a:lnTo>
                  <a:lnTo>
                    <a:pt x="5641034" y="995920"/>
                  </a:lnTo>
                  <a:lnTo>
                    <a:pt x="0" y="99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402" tIns="105402" rIns="105402" bIns="105402"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Focus more on my Ability &amp; less on disability</a:t>
              </a:r>
            </a:p>
          </p:txBody>
        </p:sp>
      </p:gr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
        <p:nvSpPr>
          <p:cNvPr id="4" name="Title 3">
            <a:extLst>
              <a:ext uri="{FF2B5EF4-FFF2-40B4-BE49-F238E27FC236}">
                <a16:creationId xmlns:a16="http://schemas.microsoft.com/office/drawing/2014/main" id="{854B8808-828F-41DF-BF32-7FE0C2B8D296}"/>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E0F91605-C95B-46F2-A358-E16540199C3D}"/>
              </a:ext>
            </a:extLst>
          </p:cNvPr>
          <p:cNvPicPr>
            <a:picLocks noChangeAspect="1"/>
          </p:cNvPicPr>
          <p:nvPr/>
        </p:nvPicPr>
        <p:blipFill>
          <a:blip r:embed="rId12"/>
          <a:stretch>
            <a:fillRect/>
          </a:stretch>
        </p:blipFill>
        <p:spPr>
          <a:xfrm>
            <a:off x="1062585" y="136527"/>
            <a:ext cx="2398699" cy="53798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5" name="Rectangle 24">
            <a:extLst>
              <a:ext uri="{FF2B5EF4-FFF2-40B4-BE49-F238E27FC236}">
                <a16:creationId xmlns:a16="http://schemas.microsoft.com/office/drawing/2014/main" id="{1103A9B8-68AC-4413-B565-7EDCA658B713}"/>
              </a:ext>
            </a:extLst>
          </p:cNvPr>
          <p:cNvSpPr/>
          <p:nvPr/>
        </p:nvSpPr>
        <p:spPr>
          <a:xfrm>
            <a:off x="4456590" y="3382540"/>
            <a:ext cx="4849180" cy="777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63" name="Group 62">
            <a:extLst>
              <a:ext uri="{FF2B5EF4-FFF2-40B4-BE49-F238E27FC236}">
                <a16:creationId xmlns:a16="http://schemas.microsoft.com/office/drawing/2014/main" id="{D6E3EABF-FEFA-41C4-A103-05313C908A1F}"/>
              </a:ext>
            </a:extLst>
          </p:cNvPr>
          <p:cNvGrpSpPr/>
          <p:nvPr/>
        </p:nvGrpSpPr>
        <p:grpSpPr>
          <a:xfrm>
            <a:off x="4562476" y="2217047"/>
            <a:ext cx="6791323" cy="641342"/>
            <a:chOff x="4562476" y="2385729"/>
            <a:chExt cx="6791323" cy="641342"/>
          </a:xfrm>
        </p:grpSpPr>
        <p:sp>
          <p:nvSpPr>
            <p:cNvPr id="44" name="Rectangle 43">
              <a:extLst>
                <a:ext uri="{FF2B5EF4-FFF2-40B4-BE49-F238E27FC236}">
                  <a16:creationId xmlns:a16="http://schemas.microsoft.com/office/drawing/2014/main" id="{27991796-2A73-42D0-9C47-E1A872C9898A}"/>
                </a:ext>
              </a:extLst>
            </p:cNvPr>
            <p:cNvSpPr/>
            <p:nvPr/>
          </p:nvSpPr>
          <p:spPr>
            <a:xfrm>
              <a:off x="4562476" y="2385729"/>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9" name="Rectangle 18" descr="Care">
              <a:extLst>
                <a:ext uri="{FF2B5EF4-FFF2-40B4-BE49-F238E27FC236}">
                  <a16:creationId xmlns:a16="http://schemas.microsoft.com/office/drawing/2014/main" id="{C3C71C3E-89FE-460C-A52D-19C1FE6DF65D}"/>
                </a:ext>
              </a:extLst>
            </p:cNvPr>
            <p:cNvSpPr/>
            <p:nvPr/>
          </p:nvSpPr>
          <p:spPr>
            <a:xfrm>
              <a:off x="4807893" y="2435842"/>
              <a:ext cx="547756" cy="54775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p:spPr>
          <p:style>
            <a:lnRef idx="2">
              <a:scrgbClr r="0" g="0" b="0"/>
            </a:lnRef>
            <a:fillRef idx="1">
              <a:scrgbClr r="0" g="0" b="0"/>
            </a:fillRef>
            <a:effectRef idx="0">
              <a:schemeClr val="accent5">
                <a:hueOff val="757888"/>
                <a:satOff val="-337"/>
                <a:lumOff val="3529"/>
                <a:alphaOff val="0"/>
              </a:schemeClr>
            </a:effectRef>
            <a:fontRef idx="minor">
              <a:schemeClr val="lt1"/>
            </a:fontRef>
          </p:style>
        </p:sp>
        <p:sp>
          <p:nvSpPr>
            <p:cNvPr id="29" name="TextBox 28">
              <a:extLst>
                <a:ext uri="{FF2B5EF4-FFF2-40B4-BE49-F238E27FC236}">
                  <a16:creationId xmlns:a16="http://schemas.microsoft.com/office/drawing/2014/main" id="{330A71E2-546A-4913-8463-06EE9AAB2C92}"/>
                </a:ext>
              </a:extLst>
            </p:cNvPr>
            <p:cNvSpPr txBox="1"/>
            <p:nvPr/>
          </p:nvSpPr>
          <p:spPr>
            <a:xfrm>
              <a:off x="5637320" y="2494620"/>
              <a:ext cx="4234649" cy="369332"/>
            </a:xfrm>
            <a:prstGeom prst="rect">
              <a:avLst/>
            </a:prstGeom>
            <a:noFill/>
            <a:ln>
              <a:noFill/>
            </a:ln>
            <a:effectLst/>
          </p:spPr>
          <p:txBody>
            <a:bodyPr spcFirstLastPara="0" vert="horz" wrap="square" lIns="105402" tIns="105402" rIns="105402" bIns="105402" numCol="1" spcCol="1270" anchor="ctr" anchorCtr="0">
              <a:noAutofit/>
            </a:bodyPr>
            <a:lstStyle>
              <a:lvl1pPr>
                <a:defRPr>
                  <a:solidFill>
                    <a:schemeClr val="bg1"/>
                  </a:solidFill>
                </a:defRPr>
              </a:lvl1pPr>
            </a:lstStyle>
            <a:p>
              <a:r>
                <a:rPr lang="en-US" sz="1400" dirty="0"/>
                <a:t>I make my surroundings happy and lovable</a:t>
              </a:r>
              <a:endParaRPr lang="en-US" dirty="0"/>
            </a:p>
          </p:txBody>
        </p:sp>
      </p:grpSp>
      <p:grpSp>
        <p:nvGrpSpPr>
          <p:cNvPr id="65" name="Group 64">
            <a:extLst>
              <a:ext uri="{FF2B5EF4-FFF2-40B4-BE49-F238E27FC236}">
                <a16:creationId xmlns:a16="http://schemas.microsoft.com/office/drawing/2014/main" id="{DDF6521D-67E0-4CB3-A430-AA3F22F58495}"/>
              </a:ext>
            </a:extLst>
          </p:cNvPr>
          <p:cNvGrpSpPr/>
          <p:nvPr/>
        </p:nvGrpSpPr>
        <p:grpSpPr>
          <a:xfrm>
            <a:off x="4562475" y="3672124"/>
            <a:ext cx="6791323" cy="641342"/>
            <a:chOff x="4562475" y="3965098"/>
            <a:chExt cx="6791323" cy="641342"/>
          </a:xfrm>
        </p:grpSpPr>
        <p:sp>
          <p:nvSpPr>
            <p:cNvPr id="30" name="Rectangle 29">
              <a:extLst>
                <a:ext uri="{FF2B5EF4-FFF2-40B4-BE49-F238E27FC236}">
                  <a16:creationId xmlns:a16="http://schemas.microsoft.com/office/drawing/2014/main" id="{5672DCF4-11E6-499F-A328-791E28282549}"/>
                </a:ext>
              </a:extLst>
            </p:cNvPr>
            <p:cNvSpPr/>
            <p:nvPr/>
          </p:nvSpPr>
          <p:spPr>
            <a:xfrm>
              <a:off x="4562475" y="3965098"/>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1" name="Rectangle 30" descr="Care">
              <a:extLst>
                <a:ext uri="{FF2B5EF4-FFF2-40B4-BE49-F238E27FC236}">
                  <a16:creationId xmlns:a16="http://schemas.microsoft.com/office/drawing/2014/main" id="{10F08D8A-0FD1-4400-AEFC-8CBD1740EB00}"/>
                </a:ext>
              </a:extLst>
            </p:cNvPr>
            <p:cNvSpPr/>
            <p:nvPr/>
          </p:nvSpPr>
          <p:spPr>
            <a:xfrm>
              <a:off x="4799021" y="3965098"/>
              <a:ext cx="547756" cy="54775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p:spPr>
          <p:style>
            <a:lnRef idx="2">
              <a:scrgbClr r="0" g="0" b="0"/>
            </a:lnRef>
            <a:fillRef idx="1">
              <a:scrgbClr r="0" g="0" b="0"/>
            </a:fillRef>
            <a:effectRef idx="0">
              <a:schemeClr val="accent5">
                <a:hueOff val="757888"/>
                <a:satOff val="-337"/>
                <a:lumOff val="3529"/>
                <a:alphaOff val="0"/>
              </a:schemeClr>
            </a:effectRef>
            <a:fontRef idx="minor">
              <a:schemeClr val="lt1"/>
            </a:fontRef>
          </p:style>
        </p:sp>
        <p:sp>
          <p:nvSpPr>
            <p:cNvPr id="35" name="TextBox 34">
              <a:extLst>
                <a:ext uri="{FF2B5EF4-FFF2-40B4-BE49-F238E27FC236}">
                  <a16:creationId xmlns:a16="http://schemas.microsoft.com/office/drawing/2014/main" id="{CADAA185-6C75-4CF7-93DC-85A10A148654}"/>
                </a:ext>
              </a:extLst>
            </p:cNvPr>
            <p:cNvSpPr txBox="1"/>
            <p:nvPr/>
          </p:nvSpPr>
          <p:spPr>
            <a:xfrm>
              <a:off x="5663951" y="4122233"/>
              <a:ext cx="5636579" cy="307777"/>
            </a:xfrm>
            <a:prstGeom prst="rect">
              <a:avLst/>
            </a:prstGeom>
            <a:noFill/>
            <a:ln>
              <a:noFill/>
            </a:ln>
            <a:effectLst/>
          </p:spPr>
          <p:txBody>
            <a:bodyPr spcFirstLastPara="0" vert="horz" wrap="square" lIns="105402" tIns="105402" rIns="105402" bIns="105402" numCol="1" spcCol="1270" anchor="ctr" anchorCtr="0">
              <a:noAutofit/>
            </a:bodyPr>
            <a:lstStyle>
              <a:defPPr>
                <a:defRPr lang="en-US"/>
              </a:defPPr>
              <a:lvl1pPr>
                <a:defRPr sz="1400">
                  <a:solidFill>
                    <a:schemeClr val="bg1"/>
                  </a:solidFill>
                </a:defRPr>
              </a:lvl1pPr>
            </a:lstStyle>
            <a:p>
              <a:r>
                <a:rPr lang="en-US" dirty="0"/>
                <a:t>My multi-talents has been shown, most of them you have already known </a:t>
              </a:r>
            </a:p>
          </p:txBody>
        </p:sp>
      </p:grpSp>
      <p:sp>
        <p:nvSpPr>
          <p:cNvPr id="56" name="Rectangle 55">
            <a:extLst>
              <a:ext uri="{FF2B5EF4-FFF2-40B4-BE49-F238E27FC236}">
                <a16:creationId xmlns:a16="http://schemas.microsoft.com/office/drawing/2014/main" id="{BAABF01A-9E05-49DD-B035-6C0921E4B9F2}"/>
              </a:ext>
            </a:extLst>
          </p:cNvPr>
          <p:cNvSpPr/>
          <p:nvPr/>
        </p:nvSpPr>
        <p:spPr>
          <a:xfrm>
            <a:off x="5334739" y="4821964"/>
            <a:ext cx="5641034" cy="4757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66" name="Group 65">
            <a:extLst>
              <a:ext uri="{FF2B5EF4-FFF2-40B4-BE49-F238E27FC236}">
                <a16:creationId xmlns:a16="http://schemas.microsoft.com/office/drawing/2014/main" id="{F4120C99-2ECE-410E-BA75-A6719DB3C6FD}"/>
              </a:ext>
            </a:extLst>
          </p:cNvPr>
          <p:cNvGrpSpPr/>
          <p:nvPr/>
        </p:nvGrpSpPr>
        <p:grpSpPr>
          <a:xfrm>
            <a:off x="4562475" y="4412595"/>
            <a:ext cx="6791323" cy="641342"/>
            <a:chOff x="4562475" y="4749959"/>
            <a:chExt cx="6791323" cy="641342"/>
          </a:xfrm>
        </p:grpSpPr>
        <p:sp>
          <p:nvSpPr>
            <p:cNvPr id="53" name="Rectangle 52">
              <a:extLst>
                <a:ext uri="{FF2B5EF4-FFF2-40B4-BE49-F238E27FC236}">
                  <a16:creationId xmlns:a16="http://schemas.microsoft.com/office/drawing/2014/main" id="{46C02837-F127-4F6A-BC23-E451607EC104}"/>
                </a:ext>
              </a:extLst>
            </p:cNvPr>
            <p:cNvSpPr/>
            <p:nvPr/>
          </p:nvSpPr>
          <p:spPr>
            <a:xfrm>
              <a:off x="4562475" y="4749959"/>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4" name="Rectangle 53" descr="Care">
              <a:extLst>
                <a:ext uri="{FF2B5EF4-FFF2-40B4-BE49-F238E27FC236}">
                  <a16:creationId xmlns:a16="http://schemas.microsoft.com/office/drawing/2014/main" id="{E66021A8-2320-4E6A-A804-F13B24AC8169}"/>
                </a:ext>
              </a:extLst>
            </p:cNvPr>
            <p:cNvSpPr/>
            <p:nvPr/>
          </p:nvSpPr>
          <p:spPr>
            <a:xfrm>
              <a:off x="4790142" y="4749959"/>
              <a:ext cx="547756" cy="54775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p:spPr>
          <p:style>
            <a:lnRef idx="2">
              <a:scrgbClr r="0" g="0" b="0"/>
            </a:lnRef>
            <a:fillRef idx="1">
              <a:scrgbClr r="0" g="0" b="0"/>
            </a:fillRef>
            <a:effectRef idx="0">
              <a:schemeClr val="accent5">
                <a:hueOff val="757888"/>
                <a:satOff val="-337"/>
                <a:lumOff val="3529"/>
                <a:alphaOff val="0"/>
              </a:schemeClr>
            </a:effectRef>
            <a:fontRef idx="minor">
              <a:schemeClr val="lt1"/>
            </a:fontRef>
          </p:style>
        </p:sp>
        <p:sp>
          <p:nvSpPr>
            <p:cNvPr id="59" name="TextBox 58">
              <a:extLst>
                <a:ext uri="{FF2B5EF4-FFF2-40B4-BE49-F238E27FC236}">
                  <a16:creationId xmlns:a16="http://schemas.microsoft.com/office/drawing/2014/main" id="{B06345F3-A2F7-43BE-A538-75F96BBC447A}"/>
                </a:ext>
              </a:extLst>
            </p:cNvPr>
            <p:cNvSpPr txBox="1"/>
            <p:nvPr/>
          </p:nvSpPr>
          <p:spPr>
            <a:xfrm>
              <a:off x="5659496" y="4940413"/>
              <a:ext cx="5636579" cy="307777"/>
            </a:xfrm>
            <a:prstGeom prst="rect">
              <a:avLst/>
            </a:prstGeom>
            <a:noFill/>
            <a:ln>
              <a:noFill/>
            </a:ln>
            <a:effectLst/>
          </p:spPr>
          <p:txBody>
            <a:bodyPr spcFirstLastPara="0" vert="horz" wrap="square" lIns="105402" tIns="105402" rIns="105402" bIns="105402" numCol="1" spcCol="1270" anchor="ctr" anchorCtr="0">
              <a:noAutofit/>
            </a:bodyPr>
            <a:lstStyle>
              <a:defPPr>
                <a:defRPr lang="en-US"/>
              </a:defPPr>
              <a:lvl1pPr>
                <a:defRPr sz="1400">
                  <a:solidFill>
                    <a:schemeClr val="bg1"/>
                  </a:solidFill>
                </a:defRPr>
              </a:lvl1pPr>
            </a:lstStyle>
            <a:p>
              <a:r>
                <a:rPr lang="en-US" dirty="0"/>
                <a:t>Time which you spend with me becomes memorable </a:t>
              </a:r>
            </a:p>
          </p:txBody>
        </p:sp>
      </p:grpSp>
      <p:grpSp>
        <p:nvGrpSpPr>
          <p:cNvPr id="68" name="Group 67">
            <a:extLst>
              <a:ext uri="{FF2B5EF4-FFF2-40B4-BE49-F238E27FC236}">
                <a16:creationId xmlns:a16="http://schemas.microsoft.com/office/drawing/2014/main" id="{72B58589-E637-4C94-8907-5F89695A6CCB}"/>
              </a:ext>
            </a:extLst>
          </p:cNvPr>
          <p:cNvGrpSpPr/>
          <p:nvPr/>
        </p:nvGrpSpPr>
        <p:grpSpPr>
          <a:xfrm>
            <a:off x="4562475" y="5947218"/>
            <a:ext cx="6791323" cy="641342"/>
            <a:chOff x="4562476" y="5551829"/>
            <a:chExt cx="6791323" cy="641342"/>
          </a:xfrm>
        </p:grpSpPr>
        <p:sp>
          <p:nvSpPr>
            <p:cNvPr id="69" name="Rectangle 68">
              <a:extLst>
                <a:ext uri="{FF2B5EF4-FFF2-40B4-BE49-F238E27FC236}">
                  <a16:creationId xmlns:a16="http://schemas.microsoft.com/office/drawing/2014/main" id="{8D9583B7-154D-470E-8E0D-3D79B848D1B8}"/>
                </a:ext>
              </a:extLst>
            </p:cNvPr>
            <p:cNvSpPr/>
            <p:nvPr/>
          </p:nvSpPr>
          <p:spPr>
            <a:xfrm>
              <a:off x="4562476" y="5551829"/>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70" name="Rectangle 69" descr="Care">
              <a:extLst>
                <a:ext uri="{FF2B5EF4-FFF2-40B4-BE49-F238E27FC236}">
                  <a16:creationId xmlns:a16="http://schemas.microsoft.com/office/drawing/2014/main" id="{B7248236-AD37-42C2-99B7-1B9726DB98E9}"/>
                </a:ext>
              </a:extLst>
            </p:cNvPr>
            <p:cNvSpPr/>
            <p:nvPr/>
          </p:nvSpPr>
          <p:spPr>
            <a:xfrm>
              <a:off x="4819351" y="5573485"/>
              <a:ext cx="547756" cy="547756"/>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noFill/>
            </a:ln>
          </p:spPr>
          <p:style>
            <a:lnRef idx="2">
              <a:scrgbClr r="0" g="0" b="0"/>
            </a:lnRef>
            <a:fillRef idx="1">
              <a:scrgbClr r="0" g="0" b="0"/>
            </a:fillRef>
            <a:effectRef idx="0">
              <a:schemeClr val="accent5">
                <a:hueOff val="1515776"/>
                <a:satOff val="-674"/>
                <a:lumOff val="7057"/>
                <a:alphaOff val="0"/>
              </a:schemeClr>
            </a:effectRef>
            <a:fontRef idx="minor">
              <a:schemeClr val="lt1"/>
            </a:fontRef>
          </p:style>
        </p:sp>
        <p:sp>
          <p:nvSpPr>
            <p:cNvPr id="71" name="Freeform: Shape 70">
              <a:extLst>
                <a:ext uri="{FF2B5EF4-FFF2-40B4-BE49-F238E27FC236}">
                  <a16:creationId xmlns:a16="http://schemas.microsoft.com/office/drawing/2014/main" id="{E7C53190-747E-426A-B3C4-1666CA4E725D}"/>
                </a:ext>
              </a:extLst>
            </p:cNvPr>
            <p:cNvSpPr/>
            <p:nvPr/>
          </p:nvSpPr>
          <p:spPr>
            <a:xfrm>
              <a:off x="5650618" y="5618830"/>
              <a:ext cx="5641034" cy="530478"/>
            </a:xfrm>
            <a:custGeom>
              <a:avLst/>
              <a:gdLst>
                <a:gd name="connsiteX0" fmla="*/ 0 w 5641034"/>
                <a:gd name="connsiteY0" fmla="*/ 0 h 995920"/>
                <a:gd name="connsiteX1" fmla="*/ 5641034 w 5641034"/>
                <a:gd name="connsiteY1" fmla="*/ 0 h 995920"/>
                <a:gd name="connsiteX2" fmla="*/ 5641034 w 5641034"/>
                <a:gd name="connsiteY2" fmla="*/ 995920 h 995920"/>
                <a:gd name="connsiteX3" fmla="*/ 0 w 5641034"/>
                <a:gd name="connsiteY3" fmla="*/ 995920 h 995920"/>
                <a:gd name="connsiteX4" fmla="*/ 0 w 5641034"/>
                <a:gd name="connsiteY4" fmla="*/ 0 h 99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34" h="995920">
                  <a:moveTo>
                    <a:pt x="0" y="0"/>
                  </a:moveTo>
                  <a:lnTo>
                    <a:pt x="5641034" y="0"/>
                  </a:lnTo>
                  <a:lnTo>
                    <a:pt x="5641034" y="995920"/>
                  </a:lnTo>
                  <a:lnTo>
                    <a:pt x="0" y="99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402" tIns="105402" rIns="105402" bIns="105402"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I am the source of unconditional Love</a:t>
              </a:r>
            </a:p>
          </p:txBody>
        </p:sp>
      </p:gr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xfrm>
            <a:off x="7512000" y="-55418"/>
            <a:ext cx="4680000" cy="6721473"/>
          </a:xfrm>
        </p:spPr>
        <p:txBody>
          <a:bodyPr/>
          <a:lstStyle/>
          <a:p>
            <a:endParaRPr lang="en-US" dirty="0"/>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31" name="TextBox 30">
            <a:extLst>
              <a:ext uri="{FF2B5EF4-FFF2-40B4-BE49-F238E27FC236}">
                <a16:creationId xmlns:a16="http://schemas.microsoft.com/office/drawing/2014/main" id="{1018A77B-2656-49D8-AD9E-D425F2FAA450}"/>
              </a:ext>
            </a:extLst>
          </p:cNvPr>
          <p:cNvSpPr txBox="1"/>
          <p:nvPr/>
        </p:nvSpPr>
        <p:spPr>
          <a:xfrm>
            <a:off x="184514" y="735226"/>
            <a:ext cx="5992427" cy="5140184"/>
          </a:xfrm>
          <a:prstGeom prst="rect">
            <a:avLst/>
          </a:prstGeom>
          <a:noFill/>
          <a:ln>
            <a:noFill/>
          </a:ln>
          <a:effectLst/>
        </p:spPr>
        <p:txBody>
          <a:bodyPr spcFirstLastPara="0" vert="horz" wrap="square" lIns="105402" tIns="105402" rIns="105402" bIns="105402" numCol="1" spcCol="1270" anchor="ctr" anchorCtr="0">
            <a:noAutofit/>
          </a:bodyPr>
          <a:lstStyle>
            <a:lvl1pPr>
              <a:defRPr>
                <a:solidFill>
                  <a:schemeClr val="bg1"/>
                </a:solidFill>
              </a:defRPr>
            </a:lvl1pPr>
          </a:lstStyle>
          <a:p>
            <a:r>
              <a:rPr lang="en-US" sz="4000" dirty="0"/>
              <a:t>My mom says I am precious child of my parents, but the world says I have extra chromosome. So what, I am not less than others. my extra chromosome make me more cute, happy, lovable, caring, and joyful</a:t>
            </a:r>
          </a:p>
        </p:txBody>
      </p:sp>
      <p:pic>
        <p:nvPicPr>
          <p:cNvPr id="32" name="Picture Placeholder 8">
            <a:extLst>
              <a:ext uri="{FF2B5EF4-FFF2-40B4-BE49-F238E27FC236}">
                <a16:creationId xmlns:a16="http://schemas.microsoft.com/office/drawing/2014/main" id="{803BEB46-0E83-4A5C-9AC4-145894429DF8}"/>
              </a:ext>
            </a:extLst>
          </p:cNvPr>
          <p:cNvPicPr>
            <a:picLocks noChangeAspect="1"/>
          </p:cNvPicPr>
          <p:nvPr/>
        </p:nvPicPr>
        <p:blipFill rotWithShape="1">
          <a:blip r:embed="rId2">
            <a:alphaModFix amt="70000"/>
          </a:blip>
          <a:srcRect t="5098" b="5098"/>
          <a:stretch/>
        </p:blipFill>
        <p:spPr>
          <a:xfrm rot="1435587">
            <a:off x="7571409" y="44810"/>
            <a:ext cx="6847917" cy="6133092"/>
          </a:xfrm>
          <a:prstGeom prst="chord">
            <a:avLst/>
          </a:prstGeom>
        </p:spPr>
      </p:pic>
      <p:pic>
        <p:nvPicPr>
          <p:cNvPr id="34" name="Picture 33">
            <a:extLst>
              <a:ext uri="{FF2B5EF4-FFF2-40B4-BE49-F238E27FC236}">
                <a16:creationId xmlns:a16="http://schemas.microsoft.com/office/drawing/2014/main" id="{6C5C0554-0074-43A7-8640-63BF93949F99}"/>
              </a:ext>
            </a:extLst>
          </p:cNvPr>
          <p:cNvPicPr>
            <a:picLocks noChangeAspect="1"/>
          </p:cNvPicPr>
          <p:nvPr/>
        </p:nvPicPr>
        <p:blipFill>
          <a:blip r:embed="rId3">
            <a:alphaModFix amt="35000"/>
          </a:blip>
          <a:stretch>
            <a:fillRect/>
          </a:stretch>
        </p:blipFill>
        <p:spPr>
          <a:xfrm>
            <a:off x="5195053" y="3878163"/>
            <a:ext cx="3055864" cy="31063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978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8F4EB28-CA10-4446-961D-491B29417C34}"/>
              </a:ext>
            </a:extLst>
          </p:cNvPr>
          <p:cNvSpPr/>
          <p:nvPr/>
        </p:nvSpPr>
        <p:spPr>
          <a:xfrm>
            <a:off x="4562476" y="365125"/>
            <a:ext cx="6791323" cy="5984875"/>
          </a:xfrm>
          <a:prstGeom prst="rect">
            <a:avLst/>
          </a:prstGeom>
          <a:noFill/>
        </p:spPr>
        <p:txBody>
          <a:bodyPr/>
          <a:lstStyle/>
          <a:p>
            <a:endParaRPr lang="en-US" dirty="0"/>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4</a:t>
            </a:fld>
            <a:endParaRPr lang="en-US" dirty="0"/>
          </a:p>
        </p:txBody>
      </p:sp>
      <p:sp>
        <p:nvSpPr>
          <p:cNvPr id="4" name="Title 3">
            <a:extLst>
              <a:ext uri="{FF2B5EF4-FFF2-40B4-BE49-F238E27FC236}">
                <a16:creationId xmlns:a16="http://schemas.microsoft.com/office/drawing/2014/main" id="{854B8808-828F-41DF-BF32-7FE0C2B8D296}"/>
              </a:ext>
            </a:extLst>
          </p:cNvPr>
          <p:cNvSpPr>
            <a:spLocks noGrp="1"/>
          </p:cNvSpPr>
          <p:nvPr>
            <p:ph type="title"/>
          </p:nvPr>
        </p:nvSpPr>
        <p:spPr/>
        <p:txBody>
          <a:bodyPr/>
          <a:lstStyle/>
          <a:p>
            <a:r>
              <a:rPr lang="en-US" sz="4000" b="1" dirty="0">
                <a:solidFill>
                  <a:srgbClr val="5F6368"/>
                </a:solidFill>
                <a:latin typeface="arial" panose="020B0604020202020204" pitchFamily="34" charset="0"/>
              </a:rPr>
              <a:t>We are Gifted with lot of skills, talents and </a:t>
            </a:r>
            <a:r>
              <a:rPr lang="en-US" sz="4000" b="0" i="0" dirty="0">
                <a:solidFill>
                  <a:srgbClr val="4D5156"/>
                </a:solidFill>
                <a:effectLst/>
                <a:latin typeface="arial" panose="020B0604020202020204" pitchFamily="34" charset="0"/>
              </a:rPr>
              <a:t>Across the world, </a:t>
            </a:r>
            <a:r>
              <a:rPr lang="en-US" sz="4000" b="1" i="0" dirty="0">
                <a:solidFill>
                  <a:srgbClr val="5F6368"/>
                </a:solidFill>
                <a:effectLst/>
                <a:latin typeface="arial" panose="020B0604020202020204" pitchFamily="34" charset="0"/>
              </a:rPr>
              <a:t>people with Down syndrome</a:t>
            </a:r>
            <a:r>
              <a:rPr lang="en-US" sz="4000" b="0" i="0" dirty="0">
                <a:solidFill>
                  <a:srgbClr val="4D5156"/>
                </a:solidFill>
                <a:effectLst/>
                <a:latin typeface="arial" panose="020B0604020202020204" pitchFamily="34" charset="0"/>
              </a:rPr>
              <a:t> are breaking down stereotypes about their genetic condition</a:t>
            </a:r>
            <a:r>
              <a:rPr lang="en-US" sz="4000" dirty="0"/>
              <a:t> </a:t>
            </a:r>
          </a:p>
        </p:txBody>
      </p:sp>
      <p:sp>
        <p:nvSpPr>
          <p:cNvPr id="25" name="Rectangle 24">
            <a:extLst>
              <a:ext uri="{FF2B5EF4-FFF2-40B4-BE49-F238E27FC236}">
                <a16:creationId xmlns:a16="http://schemas.microsoft.com/office/drawing/2014/main" id="{1103A9B8-68AC-4413-B565-7EDCA658B713}"/>
              </a:ext>
            </a:extLst>
          </p:cNvPr>
          <p:cNvSpPr/>
          <p:nvPr/>
        </p:nvSpPr>
        <p:spPr>
          <a:xfrm>
            <a:off x="4456590" y="3382540"/>
            <a:ext cx="4849180" cy="777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2" name="Group 11">
            <a:extLst>
              <a:ext uri="{FF2B5EF4-FFF2-40B4-BE49-F238E27FC236}">
                <a16:creationId xmlns:a16="http://schemas.microsoft.com/office/drawing/2014/main" id="{04662918-8965-4071-90FA-B92942B6518F}"/>
              </a:ext>
            </a:extLst>
          </p:cNvPr>
          <p:cNvGrpSpPr/>
          <p:nvPr/>
        </p:nvGrpSpPr>
        <p:grpSpPr>
          <a:xfrm>
            <a:off x="4562475" y="2758330"/>
            <a:ext cx="6791324" cy="2837143"/>
            <a:chOff x="4562475" y="1914951"/>
            <a:chExt cx="6791324" cy="2837143"/>
          </a:xfrm>
        </p:grpSpPr>
        <p:grpSp>
          <p:nvGrpSpPr>
            <p:cNvPr id="64" name="Group 63">
              <a:extLst>
                <a:ext uri="{FF2B5EF4-FFF2-40B4-BE49-F238E27FC236}">
                  <a16:creationId xmlns:a16="http://schemas.microsoft.com/office/drawing/2014/main" id="{120064A7-A6DB-4302-A8F5-4FB5B63B1241}"/>
                </a:ext>
              </a:extLst>
            </p:cNvPr>
            <p:cNvGrpSpPr/>
            <p:nvPr/>
          </p:nvGrpSpPr>
          <p:grpSpPr>
            <a:xfrm>
              <a:off x="4562476" y="2645275"/>
              <a:ext cx="6791323" cy="627726"/>
              <a:chOff x="4562476" y="3169068"/>
              <a:chExt cx="6791323" cy="627726"/>
            </a:xfrm>
          </p:grpSpPr>
          <p:sp>
            <p:nvSpPr>
              <p:cNvPr id="47" name="Rectangle 46">
                <a:extLst>
                  <a:ext uri="{FF2B5EF4-FFF2-40B4-BE49-F238E27FC236}">
                    <a16:creationId xmlns:a16="http://schemas.microsoft.com/office/drawing/2014/main" id="{ADFFD68D-7D93-4EFF-A1FA-7368FD58E27C}"/>
                  </a:ext>
                </a:extLst>
              </p:cNvPr>
              <p:cNvSpPr/>
              <p:nvPr/>
            </p:nvSpPr>
            <p:spPr>
              <a:xfrm>
                <a:off x="4562476" y="3175659"/>
                <a:ext cx="6791323" cy="621135"/>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9" name="Freeform: Shape 48">
                <a:extLst>
                  <a:ext uri="{FF2B5EF4-FFF2-40B4-BE49-F238E27FC236}">
                    <a16:creationId xmlns:a16="http://schemas.microsoft.com/office/drawing/2014/main" id="{5EB10811-5CA5-4B5F-B3F3-A141D4C8A333}"/>
                  </a:ext>
                </a:extLst>
              </p:cNvPr>
              <p:cNvSpPr/>
              <p:nvPr/>
            </p:nvSpPr>
            <p:spPr>
              <a:xfrm>
                <a:off x="5659496" y="3169068"/>
                <a:ext cx="5641034" cy="594077"/>
              </a:xfrm>
              <a:custGeom>
                <a:avLst/>
                <a:gdLst>
                  <a:gd name="connsiteX0" fmla="*/ 0 w 5641034"/>
                  <a:gd name="connsiteY0" fmla="*/ 0 h 995920"/>
                  <a:gd name="connsiteX1" fmla="*/ 5641034 w 5641034"/>
                  <a:gd name="connsiteY1" fmla="*/ 0 h 995920"/>
                  <a:gd name="connsiteX2" fmla="*/ 5641034 w 5641034"/>
                  <a:gd name="connsiteY2" fmla="*/ 995920 h 995920"/>
                  <a:gd name="connsiteX3" fmla="*/ 0 w 5641034"/>
                  <a:gd name="connsiteY3" fmla="*/ 995920 h 995920"/>
                  <a:gd name="connsiteX4" fmla="*/ 0 w 5641034"/>
                  <a:gd name="connsiteY4" fmla="*/ 0 h 99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034" h="995920">
                    <a:moveTo>
                      <a:pt x="0" y="0"/>
                    </a:moveTo>
                    <a:lnTo>
                      <a:pt x="5641034" y="0"/>
                    </a:lnTo>
                    <a:lnTo>
                      <a:pt x="5641034" y="995920"/>
                    </a:lnTo>
                    <a:lnTo>
                      <a:pt x="0" y="99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402" tIns="105402" rIns="105402" bIns="105402"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Swimmers</a:t>
                </a:r>
              </a:p>
            </p:txBody>
          </p:sp>
        </p:grpSp>
        <p:grpSp>
          <p:nvGrpSpPr>
            <p:cNvPr id="2" name="Group 1">
              <a:extLst>
                <a:ext uri="{FF2B5EF4-FFF2-40B4-BE49-F238E27FC236}">
                  <a16:creationId xmlns:a16="http://schemas.microsoft.com/office/drawing/2014/main" id="{78F7401D-77D9-4525-AF87-2CDF7AC6430B}"/>
                </a:ext>
              </a:extLst>
            </p:cNvPr>
            <p:cNvGrpSpPr/>
            <p:nvPr/>
          </p:nvGrpSpPr>
          <p:grpSpPr>
            <a:xfrm>
              <a:off x="4562476" y="1915204"/>
              <a:ext cx="6791323" cy="641342"/>
              <a:chOff x="4562476" y="2217047"/>
              <a:chExt cx="6791323" cy="641342"/>
            </a:xfrm>
          </p:grpSpPr>
          <p:sp>
            <p:nvSpPr>
              <p:cNvPr id="44" name="Rectangle 43">
                <a:extLst>
                  <a:ext uri="{FF2B5EF4-FFF2-40B4-BE49-F238E27FC236}">
                    <a16:creationId xmlns:a16="http://schemas.microsoft.com/office/drawing/2014/main" id="{27991796-2A73-42D0-9C47-E1A872C9898A}"/>
                  </a:ext>
                </a:extLst>
              </p:cNvPr>
              <p:cNvSpPr/>
              <p:nvPr/>
            </p:nvSpPr>
            <p:spPr>
              <a:xfrm>
                <a:off x="4562476" y="2217047"/>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9" name="TextBox 28">
                <a:extLst>
                  <a:ext uri="{FF2B5EF4-FFF2-40B4-BE49-F238E27FC236}">
                    <a16:creationId xmlns:a16="http://schemas.microsoft.com/office/drawing/2014/main" id="{330A71E2-546A-4913-8463-06EE9AAB2C92}"/>
                  </a:ext>
                </a:extLst>
              </p:cNvPr>
              <p:cNvSpPr txBox="1"/>
              <p:nvPr/>
            </p:nvSpPr>
            <p:spPr>
              <a:xfrm>
                <a:off x="5637320" y="2325938"/>
                <a:ext cx="4234649" cy="369332"/>
              </a:xfrm>
              <a:prstGeom prst="rect">
                <a:avLst/>
              </a:prstGeom>
              <a:noFill/>
              <a:ln>
                <a:noFill/>
              </a:ln>
              <a:effectLst/>
            </p:spPr>
            <p:txBody>
              <a:bodyPr spcFirstLastPara="0" vert="horz" wrap="square" lIns="105402" tIns="105402" rIns="105402" bIns="105402" numCol="1" spcCol="1270" anchor="ctr" anchorCtr="0">
                <a:noAutofit/>
              </a:bodyPr>
              <a:lstStyle>
                <a:lvl1pPr>
                  <a:defRPr>
                    <a:solidFill>
                      <a:schemeClr val="bg1"/>
                    </a:solidFill>
                  </a:defRPr>
                </a:lvl1pPr>
              </a:lstStyle>
              <a:p>
                <a:r>
                  <a:rPr lang="en-US" sz="1400" dirty="0"/>
                  <a:t>Fashion world</a:t>
                </a:r>
                <a:endParaRPr lang="en-US" dirty="0"/>
              </a:p>
            </p:txBody>
          </p:sp>
        </p:grpSp>
        <p:grpSp>
          <p:nvGrpSpPr>
            <p:cNvPr id="65" name="Group 64">
              <a:extLst>
                <a:ext uri="{FF2B5EF4-FFF2-40B4-BE49-F238E27FC236}">
                  <a16:creationId xmlns:a16="http://schemas.microsoft.com/office/drawing/2014/main" id="{DDF6521D-67E0-4CB3-A430-AA3F22F58495}"/>
                </a:ext>
              </a:extLst>
            </p:cNvPr>
            <p:cNvGrpSpPr/>
            <p:nvPr/>
          </p:nvGrpSpPr>
          <p:grpSpPr>
            <a:xfrm>
              <a:off x="4562475" y="3370281"/>
              <a:ext cx="6791323" cy="641342"/>
              <a:chOff x="4562475" y="3965098"/>
              <a:chExt cx="6791323" cy="641342"/>
            </a:xfrm>
          </p:grpSpPr>
          <p:sp>
            <p:nvSpPr>
              <p:cNvPr id="30" name="Rectangle 29">
                <a:extLst>
                  <a:ext uri="{FF2B5EF4-FFF2-40B4-BE49-F238E27FC236}">
                    <a16:creationId xmlns:a16="http://schemas.microsoft.com/office/drawing/2014/main" id="{5672DCF4-11E6-499F-A328-791E28282549}"/>
                  </a:ext>
                </a:extLst>
              </p:cNvPr>
              <p:cNvSpPr/>
              <p:nvPr/>
            </p:nvSpPr>
            <p:spPr>
              <a:xfrm>
                <a:off x="4562475" y="3965098"/>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5" name="TextBox 34">
                <a:extLst>
                  <a:ext uri="{FF2B5EF4-FFF2-40B4-BE49-F238E27FC236}">
                    <a16:creationId xmlns:a16="http://schemas.microsoft.com/office/drawing/2014/main" id="{CADAA185-6C75-4CF7-93DC-85A10A148654}"/>
                  </a:ext>
                </a:extLst>
              </p:cNvPr>
              <p:cNvSpPr txBox="1"/>
              <p:nvPr/>
            </p:nvSpPr>
            <p:spPr>
              <a:xfrm>
                <a:off x="5663951" y="4122233"/>
                <a:ext cx="5636579" cy="307777"/>
              </a:xfrm>
              <a:prstGeom prst="rect">
                <a:avLst/>
              </a:prstGeom>
              <a:noFill/>
              <a:ln>
                <a:noFill/>
              </a:ln>
              <a:effectLst/>
            </p:spPr>
            <p:txBody>
              <a:bodyPr spcFirstLastPara="0" vert="horz" wrap="square" lIns="105402" tIns="105402" rIns="105402" bIns="105402" numCol="1" spcCol="1270" anchor="ctr" anchorCtr="0">
                <a:noAutofit/>
              </a:bodyPr>
              <a:lstStyle>
                <a:defPPr>
                  <a:defRPr lang="en-US"/>
                </a:defPPr>
                <a:lvl1pPr>
                  <a:defRPr sz="1400">
                    <a:solidFill>
                      <a:schemeClr val="bg1"/>
                    </a:solidFill>
                  </a:defRPr>
                </a:lvl1pPr>
              </a:lstStyle>
              <a:p>
                <a:r>
                  <a:rPr lang="en-US" dirty="0"/>
                  <a:t>Actor and Singer</a:t>
                </a:r>
              </a:p>
            </p:txBody>
          </p:sp>
        </p:grpSp>
        <p:grpSp>
          <p:nvGrpSpPr>
            <p:cNvPr id="66" name="Group 65">
              <a:extLst>
                <a:ext uri="{FF2B5EF4-FFF2-40B4-BE49-F238E27FC236}">
                  <a16:creationId xmlns:a16="http://schemas.microsoft.com/office/drawing/2014/main" id="{F4120C99-2ECE-410E-BA75-A6719DB3C6FD}"/>
                </a:ext>
              </a:extLst>
            </p:cNvPr>
            <p:cNvGrpSpPr/>
            <p:nvPr/>
          </p:nvGrpSpPr>
          <p:grpSpPr>
            <a:xfrm>
              <a:off x="4562475" y="4110752"/>
              <a:ext cx="6791323" cy="641342"/>
              <a:chOff x="4562475" y="4749959"/>
              <a:chExt cx="6791323" cy="641342"/>
            </a:xfrm>
          </p:grpSpPr>
          <p:sp>
            <p:nvSpPr>
              <p:cNvPr id="53" name="Rectangle 52">
                <a:extLst>
                  <a:ext uri="{FF2B5EF4-FFF2-40B4-BE49-F238E27FC236}">
                    <a16:creationId xmlns:a16="http://schemas.microsoft.com/office/drawing/2014/main" id="{46C02837-F127-4F6A-BC23-E451607EC104}"/>
                  </a:ext>
                </a:extLst>
              </p:cNvPr>
              <p:cNvSpPr/>
              <p:nvPr/>
            </p:nvSpPr>
            <p:spPr>
              <a:xfrm>
                <a:off x="4562475" y="4749959"/>
                <a:ext cx="6791323" cy="641342"/>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9" name="TextBox 58">
                <a:extLst>
                  <a:ext uri="{FF2B5EF4-FFF2-40B4-BE49-F238E27FC236}">
                    <a16:creationId xmlns:a16="http://schemas.microsoft.com/office/drawing/2014/main" id="{B06345F3-A2F7-43BE-A538-75F96BBC447A}"/>
                  </a:ext>
                </a:extLst>
              </p:cNvPr>
              <p:cNvSpPr txBox="1"/>
              <p:nvPr/>
            </p:nvSpPr>
            <p:spPr>
              <a:xfrm>
                <a:off x="5659496" y="4940413"/>
                <a:ext cx="5636579" cy="307777"/>
              </a:xfrm>
              <a:prstGeom prst="rect">
                <a:avLst/>
              </a:prstGeom>
              <a:noFill/>
              <a:ln>
                <a:noFill/>
              </a:ln>
              <a:effectLst/>
            </p:spPr>
            <p:txBody>
              <a:bodyPr spcFirstLastPara="0" vert="horz" wrap="square" lIns="105402" tIns="105402" rIns="105402" bIns="105402" numCol="1" spcCol="1270" anchor="ctr" anchorCtr="0">
                <a:noAutofit/>
              </a:bodyPr>
              <a:lstStyle>
                <a:defPPr>
                  <a:defRPr lang="en-US"/>
                </a:defPPr>
                <a:lvl1pPr>
                  <a:defRPr sz="1400">
                    <a:solidFill>
                      <a:schemeClr val="bg1"/>
                    </a:solidFill>
                  </a:defRPr>
                </a:lvl1pPr>
              </a:lstStyle>
              <a:p>
                <a:r>
                  <a:rPr lang="en-US" dirty="0"/>
                  <a:t>Politician </a:t>
                </a:r>
              </a:p>
            </p:txBody>
          </p:sp>
        </p:grpSp>
        <p:pic>
          <p:nvPicPr>
            <p:cNvPr id="5" name="Graphic 4" descr="Signpost">
              <a:extLst>
                <a:ext uri="{FF2B5EF4-FFF2-40B4-BE49-F238E27FC236}">
                  <a16:creationId xmlns:a16="http://schemas.microsoft.com/office/drawing/2014/main" id="{0BAEC9E5-4A35-473D-B2FE-B575C4A731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1303" y="2630039"/>
              <a:ext cx="624548" cy="624548"/>
            </a:xfrm>
            <a:prstGeom prst="rect">
              <a:avLst/>
            </a:prstGeom>
          </p:spPr>
        </p:pic>
        <p:pic>
          <p:nvPicPr>
            <p:cNvPr id="7" name="Graphic 6" descr="Signpost">
              <a:extLst>
                <a:ext uri="{FF2B5EF4-FFF2-40B4-BE49-F238E27FC236}">
                  <a16:creationId xmlns:a16="http://schemas.microsoft.com/office/drawing/2014/main" id="{EC6491B4-1A75-4B6D-B690-A9E1F2396FD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1303" y="1914951"/>
              <a:ext cx="624548" cy="624548"/>
            </a:xfrm>
            <a:prstGeom prst="rect">
              <a:avLst/>
            </a:prstGeom>
          </p:spPr>
        </p:pic>
        <p:pic>
          <p:nvPicPr>
            <p:cNvPr id="8" name="Graphic 7" descr="Signpost">
              <a:extLst>
                <a:ext uri="{FF2B5EF4-FFF2-40B4-BE49-F238E27FC236}">
                  <a16:creationId xmlns:a16="http://schemas.microsoft.com/office/drawing/2014/main" id="{EB273B6A-B4BA-4CE4-AAF0-8D9083A9664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1303" y="3372046"/>
              <a:ext cx="624548" cy="624548"/>
            </a:xfrm>
            <a:prstGeom prst="rect">
              <a:avLst/>
            </a:prstGeom>
          </p:spPr>
        </p:pic>
        <p:pic>
          <p:nvPicPr>
            <p:cNvPr id="9" name="Graphic 8" descr="Signpost">
              <a:extLst>
                <a:ext uri="{FF2B5EF4-FFF2-40B4-BE49-F238E27FC236}">
                  <a16:creationId xmlns:a16="http://schemas.microsoft.com/office/drawing/2014/main" id="{1B86253D-3AB6-41EA-B727-3CB72615E54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1303" y="4089661"/>
              <a:ext cx="624548" cy="624548"/>
            </a:xfrm>
            <a:prstGeom prst="rect">
              <a:avLst/>
            </a:prstGeom>
          </p:spPr>
        </p:pic>
      </p:grpSp>
      <p:sp>
        <p:nvSpPr>
          <p:cNvPr id="74" name="TextBox 73">
            <a:extLst>
              <a:ext uri="{FF2B5EF4-FFF2-40B4-BE49-F238E27FC236}">
                <a16:creationId xmlns:a16="http://schemas.microsoft.com/office/drawing/2014/main" id="{2A0766B1-5E25-4C1E-A72B-5FCCE3FB0F35}"/>
              </a:ext>
            </a:extLst>
          </p:cNvPr>
          <p:cNvSpPr txBox="1"/>
          <p:nvPr/>
        </p:nvSpPr>
        <p:spPr>
          <a:xfrm>
            <a:off x="4456590" y="-3626"/>
            <a:ext cx="7173805" cy="1938992"/>
          </a:xfrm>
          <a:prstGeom prst="rect">
            <a:avLst/>
          </a:prstGeom>
          <a:noFill/>
        </p:spPr>
        <p:txBody>
          <a:bodyPr wrap="square">
            <a:spAutoFit/>
          </a:bodyPr>
          <a:lstStyle/>
          <a:p>
            <a:pPr algn="l"/>
            <a:r>
              <a:rPr lang="en-US" sz="4000" b="1" spc="-150" dirty="0">
                <a:solidFill>
                  <a:srgbClr val="5F6368"/>
                </a:solidFill>
                <a:latin typeface="arial" panose="020B0604020202020204" pitchFamily="34" charset="0"/>
                <a:ea typeface="+mj-ea"/>
                <a:cs typeface="+mj-cs"/>
              </a:rPr>
              <a:t>Famous down syndrome people who have changed the way society looked at them</a:t>
            </a:r>
          </a:p>
        </p:txBody>
      </p:sp>
    </p:spTree>
    <p:extLst>
      <p:ext uri="{BB962C8B-B14F-4D97-AF65-F5344CB8AC3E}">
        <p14:creationId xmlns:p14="http://schemas.microsoft.com/office/powerpoint/2010/main" val="160960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p:nvPr>
        </p:nvSpPr>
        <p:spPr>
          <a:xfrm>
            <a:off x="336404" y="225454"/>
            <a:ext cx="7533444" cy="859674"/>
          </a:xfrm>
        </p:spPr>
        <p:txBody>
          <a:bodyPr/>
          <a:lstStyle/>
          <a:p>
            <a:r>
              <a:rPr lang="en-US" dirty="0"/>
              <a:t>Fashion World - </a:t>
            </a:r>
            <a:r>
              <a:rPr lang="en-US" b="1" i="0" dirty="0">
                <a:solidFill>
                  <a:srgbClr val="222222"/>
                </a:solidFill>
                <a:effectLst/>
                <a:latin typeface="Consolas" panose="020B0609020204030204" pitchFamily="49" charset="0"/>
              </a:rPr>
              <a:t>Jamie Brewer</a:t>
            </a:r>
            <a:endParaRPr lang="en-US" b="1" dirty="0"/>
          </a:p>
        </p:txBody>
      </p:sp>
      <p:sp>
        <p:nvSpPr>
          <p:cNvPr id="3" name="Content Placeholder 2">
            <a:extLst>
              <a:ext uri="{FF2B5EF4-FFF2-40B4-BE49-F238E27FC236}">
                <a16:creationId xmlns:a16="http://schemas.microsoft.com/office/drawing/2014/main" id="{FA6A4B49-27C8-46B6-8B11-AD7E8F615E2C}"/>
              </a:ext>
            </a:extLst>
          </p:cNvPr>
          <p:cNvSpPr>
            <a:spLocks noGrp="1"/>
          </p:cNvSpPr>
          <p:nvPr>
            <p:ph idx="1"/>
          </p:nvPr>
        </p:nvSpPr>
        <p:spPr>
          <a:xfrm>
            <a:off x="336404" y="1239198"/>
            <a:ext cx="4497280" cy="4814136"/>
          </a:xfrm>
        </p:spPr>
        <p:txBody>
          <a:bodyPr>
            <a:normAutofit/>
          </a:bodyPr>
          <a:lstStyle/>
          <a:p>
            <a:r>
              <a:rPr lang="en-US" dirty="0"/>
              <a:t>Isabella is not the only women with Down syndrome to light up the fashion world. In 2015, actress Jamie Brewer became the first woman with this condition to model at New York Fashion Week</a:t>
            </a:r>
            <a:endParaRPr lang="en-US" noProof="1"/>
          </a:p>
          <a:p>
            <a:r>
              <a:rPr lang="en-US" dirty="0"/>
              <a:t>As if her achievements as actress and model aren't inspiring enough, she has also been instrumental in persuading Texas lawmakers to abolish the word "retarded" from state law. She continues to advocate for the rights of people living with intellectual disabilities.</a:t>
            </a:r>
            <a:r>
              <a:rPr lang="en-US" noProof="1"/>
              <a:t> </a:t>
            </a:r>
          </a:p>
        </p:txBody>
      </p:sp>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8" name="Rectangle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1145309"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Fashion World</a:t>
            </a:r>
          </a:p>
        </p:txBody>
      </p:sp>
      <p:sp>
        <p:nvSpPr>
          <p:cNvPr id="10" name="Rectangle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3697432" y="6562004"/>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Swimmer</a:t>
            </a:r>
          </a:p>
        </p:txBody>
      </p:sp>
      <p:sp>
        <p:nvSpPr>
          <p:cNvPr id="11" name="Rectangle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Actor</a:t>
            </a:r>
          </a:p>
        </p:txBody>
      </p:sp>
      <p:sp>
        <p:nvSpPr>
          <p:cNvPr id="12" name="Rectangle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Politician</a:t>
            </a:r>
          </a:p>
        </p:txBody>
      </p:sp>
      <p:sp>
        <p:nvSpPr>
          <p:cNvPr id="14" name="Isosceles Triangle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2349947"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A807D9D-0D4F-4CBE-8576-25695447F03C}"/>
              </a:ext>
            </a:extLst>
          </p:cNvPr>
          <p:cNvGrpSpPr/>
          <p:nvPr/>
        </p:nvGrpSpPr>
        <p:grpSpPr>
          <a:xfrm>
            <a:off x="7548943" y="1352830"/>
            <a:ext cx="4506932" cy="4700503"/>
            <a:chOff x="990361" y="435133"/>
            <a:chExt cx="1305401" cy="1305401"/>
          </a:xfrm>
        </p:grpSpPr>
        <p:sp>
          <p:nvSpPr>
            <p:cNvPr id="18" name="Rectangle 17">
              <a:extLst>
                <a:ext uri="{FF2B5EF4-FFF2-40B4-BE49-F238E27FC236}">
                  <a16:creationId xmlns:a16="http://schemas.microsoft.com/office/drawing/2014/main" id="{1F5DFEA5-7689-44E4-83AE-CEC093C2DF8E}"/>
                </a:ext>
              </a:extLst>
            </p:cNvPr>
            <p:cNvSpPr/>
            <p:nvPr/>
          </p:nvSpPr>
          <p:spPr>
            <a:xfrm>
              <a:off x="990361"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2">
              <a:scrgbClr r="0" g="0" b="0"/>
            </a:lnRef>
            <a:fillRef idx="1">
              <a:scrgbClr r="0" g="0" b="0"/>
            </a:fillRef>
            <a:effectRef idx="0">
              <a:scrgbClr r="0" g="0" b="0"/>
            </a:effectRef>
            <a:fontRef idx="minor">
              <a:schemeClr val="lt1"/>
            </a:fontRef>
          </p:style>
        </p:sp>
        <p:sp>
          <p:nvSpPr>
            <p:cNvPr id="19" name="TextBox 18">
              <a:extLst>
                <a:ext uri="{FF2B5EF4-FFF2-40B4-BE49-F238E27FC236}">
                  <a16:creationId xmlns:a16="http://schemas.microsoft.com/office/drawing/2014/main" id="{A83C653D-1EFC-4895-AD82-41D0DB9231A1}"/>
                </a:ext>
              </a:extLst>
            </p:cNvPr>
            <p:cNvSpPr txBox="1"/>
            <p:nvPr/>
          </p:nvSpPr>
          <p:spPr>
            <a:xfrm>
              <a:off x="990361" y="435133"/>
              <a:ext cx="1305401" cy="1305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grpSp>
      <p:pic>
        <p:nvPicPr>
          <p:cNvPr id="6" name="5 Ways Jamie Brewer Proves the Sky's the Limit For People With Down Syndrome">
            <a:hlinkClick r:id="" action="ppaction://media"/>
            <a:extLst>
              <a:ext uri="{FF2B5EF4-FFF2-40B4-BE49-F238E27FC236}">
                <a16:creationId xmlns:a16="http://schemas.microsoft.com/office/drawing/2014/main" id="{B32D56B1-DEC4-42BA-80AE-B201E487A1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7243" y="2398650"/>
            <a:ext cx="3987024" cy="2755632"/>
          </a:xfrm>
          <a:prstGeom prst="rect">
            <a:avLst/>
          </a:prstGeom>
        </p:spPr>
      </p:pic>
      <p:pic>
        <p:nvPicPr>
          <p:cNvPr id="1028" name="Picture 4" descr="TV Guide - Jamie Brewer Becomes First Model with Down Syndrome to Walk at  Fashion Week - News - poconorecord.com - Stroudsburg, PA">
            <a:extLst>
              <a:ext uri="{FF2B5EF4-FFF2-40B4-BE49-F238E27FC236}">
                <a16:creationId xmlns:a16="http://schemas.microsoft.com/office/drawing/2014/main" id="{31F1B1A1-7E02-4C92-AAAD-83A6AA9979B9}"/>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4919760" y="1352830"/>
            <a:ext cx="2629183" cy="470050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3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p:nvPr>
        </p:nvSpPr>
        <p:spPr>
          <a:xfrm>
            <a:off x="336404" y="238460"/>
            <a:ext cx="7533444" cy="833663"/>
          </a:xfrm>
        </p:spPr>
        <p:txBody>
          <a:bodyPr/>
          <a:lstStyle/>
          <a:p>
            <a:r>
              <a:rPr lang="en-US" dirty="0"/>
              <a:t>Swimmer - </a:t>
            </a:r>
            <a:r>
              <a:rPr lang="en-US" b="1" dirty="0">
                <a:solidFill>
                  <a:srgbClr val="222222"/>
                </a:solidFill>
                <a:latin typeface="Consolas" panose="020B0609020204030204" pitchFamily="49" charset="0"/>
              </a:rPr>
              <a:t>Arti Krishnamurthy</a:t>
            </a:r>
            <a:endParaRPr lang="en-US" b="1" dirty="0"/>
          </a:p>
        </p:txBody>
      </p:sp>
      <p:sp>
        <p:nvSpPr>
          <p:cNvPr id="3" name="Content Placeholder 2">
            <a:extLst>
              <a:ext uri="{FF2B5EF4-FFF2-40B4-BE49-F238E27FC236}">
                <a16:creationId xmlns:a16="http://schemas.microsoft.com/office/drawing/2014/main" id="{FA6A4B49-27C8-46B6-8B11-AD7E8F615E2C}"/>
              </a:ext>
            </a:extLst>
          </p:cNvPr>
          <p:cNvSpPr>
            <a:spLocks noGrp="1"/>
          </p:cNvSpPr>
          <p:nvPr>
            <p:ph idx="1"/>
          </p:nvPr>
        </p:nvSpPr>
        <p:spPr>
          <a:xfrm>
            <a:off x="336404" y="1239198"/>
            <a:ext cx="4497280" cy="4814136"/>
          </a:xfrm>
        </p:spPr>
        <p:txBody>
          <a:bodyPr>
            <a:normAutofit/>
          </a:bodyPr>
          <a:lstStyle/>
          <a:p>
            <a:r>
              <a:rPr lang="en-US" dirty="0"/>
              <a:t>She is first and foremost an athlete, then a person with Down syndrome.</a:t>
            </a:r>
            <a:endParaRPr lang="en-US" noProof="1"/>
          </a:p>
          <a:p>
            <a:r>
              <a:rPr lang="en-US" dirty="0"/>
              <a:t>At 28 years of age, Arti is a star in the world of para swimming, with bronze and silver medals at the 2013 Special Olympics to her credit.</a:t>
            </a:r>
            <a:br>
              <a:rPr lang="en-US" dirty="0"/>
            </a:br>
            <a:r>
              <a:rPr lang="en-US" dirty="0"/>
              <a:t>She won her first gold medal in 1998 at the Special Olympics in Chandigarh.</a:t>
            </a:r>
          </a:p>
        </p:txBody>
      </p:sp>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8" name="Rectangle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3697432"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Swimmer</a:t>
            </a:r>
          </a:p>
        </p:txBody>
      </p:sp>
      <p:sp>
        <p:nvSpPr>
          <p:cNvPr id="10" name="Rectangle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1145308" y="6550353"/>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Fashion World</a:t>
            </a:r>
          </a:p>
        </p:txBody>
      </p:sp>
      <p:sp>
        <p:nvSpPr>
          <p:cNvPr id="11" name="Rectangle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Actor</a:t>
            </a:r>
          </a:p>
        </p:txBody>
      </p:sp>
      <p:sp>
        <p:nvSpPr>
          <p:cNvPr id="12" name="Rectangle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Politician</a:t>
            </a:r>
          </a:p>
        </p:txBody>
      </p:sp>
      <p:sp>
        <p:nvSpPr>
          <p:cNvPr id="14" name="Isosceles Triangle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4902070"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A807D9D-0D4F-4CBE-8576-25695447F03C}"/>
              </a:ext>
            </a:extLst>
          </p:cNvPr>
          <p:cNvGrpSpPr/>
          <p:nvPr/>
        </p:nvGrpSpPr>
        <p:grpSpPr>
          <a:xfrm>
            <a:off x="7548943" y="1352830"/>
            <a:ext cx="4506932" cy="4700503"/>
            <a:chOff x="990361" y="435133"/>
            <a:chExt cx="1305401" cy="1305401"/>
          </a:xfrm>
        </p:grpSpPr>
        <p:sp>
          <p:nvSpPr>
            <p:cNvPr id="18" name="Rectangle 17">
              <a:extLst>
                <a:ext uri="{FF2B5EF4-FFF2-40B4-BE49-F238E27FC236}">
                  <a16:creationId xmlns:a16="http://schemas.microsoft.com/office/drawing/2014/main" id="{1F5DFEA5-7689-44E4-83AE-CEC093C2DF8E}"/>
                </a:ext>
              </a:extLst>
            </p:cNvPr>
            <p:cNvSpPr/>
            <p:nvPr/>
          </p:nvSpPr>
          <p:spPr>
            <a:xfrm>
              <a:off x="990361"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2">
              <a:scrgbClr r="0" g="0" b="0"/>
            </a:lnRef>
            <a:fillRef idx="1">
              <a:scrgbClr r="0" g="0" b="0"/>
            </a:fillRef>
            <a:effectRef idx="0">
              <a:scrgbClr r="0" g="0" b="0"/>
            </a:effectRef>
            <a:fontRef idx="minor">
              <a:schemeClr val="lt1"/>
            </a:fontRef>
          </p:style>
        </p:sp>
        <p:sp>
          <p:nvSpPr>
            <p:cNvPr id="19" name="TextBox 18">
              <a:extLst>
                <a:ext uri="{FF2B5EF4-FFF2-40B4-BE49-F238E27FC236}">
                  <a16:creationId xmlns:a16="http://schemas.microsoft.com/office/drawing/2014/main" id="{A83C653D-1EFC-4895-AD82-41D0DB9231A1}"/>
                </a:ext>
              </a:extLst>
            </p:cNvPr>
            <p:cNvSpPr txBox="1"/>
            <p:nvPr/>
          </p:nvSpPr>
          <p:spPr>
            <a:xfrm>
              <a:off x="990361" y="435133"/>
              <a:ext cx="1305401" cy="1305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grpSp>
      <p:pic>
        <p:nvPicPr>
          <p:cNvPr id="9" name="Swimming champ with Down syndrome creates waves wherever she goes">
            <a:hlinkClick r:id="" action="ppaction://media"/>
            <a:extLst>
              <a:ext uri="{FF2B5EF4-FFF2-40B4-BE49-F238E27FC236}">
                <a16:creationId xmlns:a16="http://schemas.microsoft.com/office/drawing/2014/main" id="{CEC6EDAD-7E59-49C9-9E06-7813560350FA}"/>
              </a:ext>
            </a:extLst>
          </p:cNvPr>
          <p:cNvPicPr>
            <a:picLocks noChangeAspect="1"/>
          </p:cNvPicPr>
          <p:nvPr>
            <a:videoFile r:link="rId1"/>
            <p:extLst>
              <p:ext uri="{DAA4B4D4-6D71-4841-9C94-3DE7FCFB9230}">
                <p14:media xmlns:p14="http://schemas.microsoft.com/office/powerpoint/2010/main" r:embed="rId2">
                  <p14:trim st="8116"/>
                </p14:media>
              </p:ext>
            </p:extLst>
          </p:nvPr>
        </p:nvPicPr>
        <p:blipFill>
          <a:blip r:embed="rId4"/>
          <a:stretch>
            <a:fillRect/>
          </a:stretch>
        </p:blipFill>
        <p:spPr>
          <a:xfrm>
            <a:off x="7678542" y="2592278"/>
            <a:ext cx="4319766" cy="2429868"/>
          </a:xfrm>
          <a:prstGeom prst="rect">
            <a:avLst/>
          </a:prstGeom>
        </p:spPr>
      </p:pic>
      <p:pic>
        <p:nvPicPr>
          <p:cNvPr id="15" name="Picture 14">
            <a:extLst>
              <a:ext uri="{FF2B5EF4-FFF2-40B4-BE49-F238E27FC236}">
                <a16:creationId xmlns:a16="http://schemas.microsoft.com/office/drawing/2014/main" id="{F4744659-44EB-4E81-9F73-AC680FFBB63F}"/>
              </a:ext>
            </a:extLst>
          </p:cNvPr>
          <p:cNvPicPr>
            <a:picLocks noChangeAspect="1"/>
          </p:cNvPicPr>
          <p:nvPr/>
        </p:nvPicPr>
        <p:blipFill>
          <a:blip r:embed="rId5">
            <a:alphaModFix amt="70000"/>
          </a:blip>
          <a:stretch>
            <a:fillRect/>
          </a:stretch>
        </p:blipFill>
        <p:spPr>
          <a:xfrm>
            <a:off x="4098103" y="3591320"/>
            <a:ext cx="3393273" cy="2515820"/>
          </a:xfrm>
          <a:prstGeom prst="rect">
            <a:avLst/>
          </a:prstGeom>
          <a:ln>
            <a:noFill/>
          </a:ln>
          <a:effectLst>
            <a:softEdge rad="112500"/>
          </a:effectLst>
        </p:spPr>
      </p:pic>
    </p:spTree>
    <p:extLst>
      <p:ext uri="{BB962C8B-B14F-4D97-AF65-F5344CB8AC3E}">
        <p14:creationId xmlns:p14="http://schemas.microsoft.com/office/powerpoint/2010/main" val="42707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p:nvPr>
        </p:nvSpPr>
        <p:spPr>
          <a:xfrm>
            <a:off x="336404" y="62504"/>
            <a:ext cx="9144947" cy="1114003"/>
          </a:xfrm>
        </p:spPr>
        <p:txBody>
          <a:bodyPr/>
          <a:lstStyle/>
          <a:p>
            <a:r>
              <a:rPr lang="en-US" dirty="0"/>
              <a:t>Actor and Singer - </a:t>
            </a:r>
            <a:r>
              <a:rPr lang="en-US" b="1" dirty="0">
                <a:solidFill>
                  <a:srgbClr val="222222"/>
                </a:solidFill>
                <a:latin typeface="Consolas" panose="020B0609020204030204" pitchFamily="49" charset="0"/>
              </a:rPr>
              <a:t>Christopher Joseph</a:t>
            </a:r>
          </a:p>
        </p:txBody>
      </p:sp>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8" name="Rectangle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6272881" y="6349824"/>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Actor</a:t>
            </a:r>
          </a:p>
        </p:txBody>
      </p:sp>
      <p:sp>
        <p:nvSpPr>
          <p:cNvPr id="10" name="Rectangle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1145308" y="6550353"/>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Fashion World</a:t>
            </a:r>
          </a:p>
        </p:txBody>
      </p:sp>
      <p:sp>
        <p:nvSpPr>
          <p:cNvPr id="11" name="Rectangle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3706709" y="6541475"/>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Swimmer</a:t>
            </a:r>
          </a:p>
        </p:txBody>
      </p:sp>
      <p:sp>
        <p:nvSpPr>
          <p:cNvPr id="12" name="Rectangle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Politician</a:t>
            </a:r>
          </a:p>
        </p:txBody>
      </p:sp>
      <p:sp>
        <p:nvSpPr>
          <p:cNvPr id="14" name="Isosceles Triangle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7399472" y="6189564"/>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A807D9D-0D4F-4CBE-8576-25695447F03C}"/>
              </a:ext>
            </a:extLst>
          </p:cNvPr>
          <p:cNvGrpSpPr/>
          <p:nvPr/>
        </p:nvGrpSpPr>
        <p:grpSpPr>
          <a:xfrm>
            <a:off x="7548943" y="1352830"/>
            <a:ext cx="4506932" cy="4700503"/>
            <a:chOff x="990361" y="435133"/>
            <a:chExt cx="1305401" cy="1305401"/>
          </a:xfrm>
        </p:grpSpPr>
        <p:sp>
          <p:nvSpPr>
            <p:cNvPr id="18" name="Rectangle 17">
              <a:extLst>
                <a:ext uri="{FF2B5EF4-FFF2-40B4-BE49-F238E27FC236}">
                  <a16:creationId xmlns:a16="http://schemas.microsoft.com/office/drawing/2014/main" id="{1F5DFEA5-7689-44E4-83AE-CEC093C2DF8E}"/>
                </a:ext>
              </a:extLst>
            </p:cNvPr>
            <p:cNvSpPr/>
            <p:nvPr/>
          </p:nvSpPr>
          <p:spPr>
            <a:xfrm>
              <a:off x="990361"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2">
              <a:scrgbClr r="0" g="0" b="0"/>
            </a:lnRef>
            <a:fillRef idx="1">
              <a:scrgbClr r="0" g="0" b="0"/>
            </a:fillRef>
            <a:effectRef idx="0">
              <a:scrgbClr r="0" g="0" b="0"/>
            </a:effectRef>
            <a:fontRef idx="minor">
              <a:schemeClr val="lt1"/>
            </a:fontRef>
          </p:style>
        </p:sp>
        <p:sp>
          <p:nvSpPr>
            <p:cNvPr id="19" name="TextBox 18">
              <a:extLst>
                <a:ext uri="{FF2B5EF4-FFF2-40B4-BE49-F238E27FC236}">
                  <a16:creationId xmlns:a16="http://schemas.microsoft.com/office/drawing/2014/main" id="{A83C653D-1EFC-4895-AD82-41D0DB9231A1}"/>
                </a:ext>
              </a:extLst>
            </p:cNvPr>
            <p:cNvSpPr txBox="1"/>
            <p:nvPr/>
          </p:nvSpPr>
          <p:spPr>
            <a:xfrm>
              <a:off x="990361" y="435133"/>
              <a:ext cx="1305401" cy="1305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grpSp>
      <p:sp>
        <p:nvSpPr>
          <p:cNvPr id="3" name="Content Placeholder 2">
            <a:extLst>
              <a:ext uri="{FF2B5EF4-FFF2-40B4-BE49-F238E27FC236}">
                <a16:creationId xmlns:a16="http://schemas.microsoft.com/office/drawing/2014/main" id="{FA6A4B49-27C8-46B6-8B11-AD7E8F615E2C}"/>
              </a:ext>
            </a:extLst>
          </p:cNvPr>
          <p:cNvSpPr>
            <a:spLocks noGrp="1"/>
          </p:cNvSpPr>
          <p:nvPr>
            <p:ph idx="1"/>
          </p:nvPr>
        </p:nvSpPr>
        <p:spPr>
          <a:xfrm>
            <a:off x="336404" y="1239198"/>
            <a:ext cx="4497280" cy="4814136"/>
          </a:xfrm>
        </p:spPr>
        <p:txBody>
          <a:bodyPr>
            <a:normAutofit/>
          </a:bodyPr>
          <a:lstStyle/>
          <a:p>
            <a:r>
              <a:rPr lang="en-US" dirty="0"/>
              <a:t>Christopher Joseph “Chris” Burke is a former American </a:t>
            </a:r>
            <a:r>
              <a:rPr lang="en-US" b="1" dirty="0"/>
              <a:t>actor and folk singer</a:t>
            </a:r>
            <a:r>
              <a:rPr lang="en-US" dirty="0"/>
              <a:t>. He is currently an </a:t>
            </a:r>
            <a:r>
              <a:rPr lang="en-US" b="1" dirty="0"/>
              <a:t>advocate</a:t>
            </a:r>
            <a:r>
              <a:rPr lang="en-US" dirty="0"/>
              <a:t> for creating awareness about Down syndrome. As an actor, he became popular for the character Charles Thatcher in the TV series ‘Life Goes On’. </a:t>
            </a:r>
          </a:p>
          <a:p>
            <a:r>
              <a:rPr lang="en-US" sz="2100" dirty="0"/>
              <a:t>Chris Burke’s first work as a professional actor was in 1987, in the TV movie ‘Desperate’. His performance as the character Charles Thatcher was much appreciated. </a:t>
            </a:r>
            <a:endParaRPr lang="en-US" dirty="0"/>
          </a:p>
        </p:txBody>
      </p:sp>
      <p:pic>
        <p:nvPicPr>
          <p:cNvPr id="6" name="Chris Burke- 1st Primetime TV Star with Down Syndrome - Where Are They Now - Oprah Winfrey Network">
            <a:hlinkClick r:id="" action="ppaction://media"/>
            <a:extLst>
              <a:ext uri="{FF2B5EF4-FFF2-40B4-BE49-F238E27FC236}">
                <a16:creationId xmlns:a16="http://schemas.microsoft.com/office/drawing/2014/main" id="{46DC01E1-F28D-4C2F-B608-4B3018A735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37012" y="2614889"/>
            <a:ext cx="4138964" cy="2328167"/>
          </a:xfrm>
          <a:prstGeom prst="rect">
            <a:avLst/>
          </a:prstGeom>
        </p:spPr>
      </p:pic>
      <p:pic>
        <p:nvPicPr>
          <p:cNvPr id="2050" name="Picture 2">
            <a:extLst>
              <a:ext uri="{FF2B5EF4-FFF2-40B4-BE49-F238E27FC236}">
                <a16:creationId xmlns:a16="http://schemas.microsoft.com/office/drawing/2014/main" id="{04193FD4-33B7-4CC3-9D59-081CA30B5C6D}"/>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4833684" y="1635894"/>
            <a:ext cx="2701209" cy="406196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81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p:nvPr>
        </p:nvSpPr>
        <p:spPr>
          <a:xfrm>
            <a:off x="336405" y="202676"/>
            <a:ext cx="7348664" cy="833663"/>
          </a:xfrm>
        </p:spPr>
        <p:txBody>
          <a:bodyPr/>
          <a:lstStyle/>
          <a:p>
            <a:r>
              <a:rPr lang="en-US" dirty="0"/>
              <a:t>Politician - </a:t>
            </a:r>
            <a:r>
              <a:rPr lang="en-US" b="1" dirty="0">
                <a:solidFill>
                  <a:srgbClr val="212529"/>
                </a:solidFill>
                <a:latin typeface="PT Sans"/>
              </a:rPr>
              <a:t>A</a:t>
            </a:r>
            <a:r>
              <a:rPr lang="en-US" b="1" i="0" dirty="0">
                <a:solidFill>
                  <a:srgbClr val="212529"/>
                </a:solidFill>
                <a:effectLst/>
                <a:latin typeface="PT Sans"/>
              </a:rPr>
              <a:t>ngela Bachiller</a:t>
            </a:r>
            <a:endParaRPr lang="en-US" b="1" dirty="0">
              <a:solidFill>
                <a:srgbClr val="222222"/>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8" name="Rectangle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8825004" y="6353473"/>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Politician</a:t>
            </a:r>
          </a:p>
        </p:txBody>
      </p:sp>
      <p:sp>
        <p:nvSpPr>
          <p:cNvPr id="10" name="Rectangle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1145308" y="6550353"/>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Fashion World</a:t>
            </a:r>
          </a:p>
        </p:txBody>
      </p:sp>
      <p:sp>
        <p:nvSpPr>
          <p:cNvPr id="11" name="Rectangle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3706709" y="6541475"/>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Swimmer</a:t>
            </a:r>
          </a:p>
        </p:txBody>
      </p:sp>
      <p:sp>
        <p:nvSpPr>
          <p:cNvPr id="12" name="Rectangle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6272881" y="6527368"/>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Actor</a:t>
            </a:r>
          </a:p>
        </p:txBody>
      </p:sp>
      <p:sp>
        <p:nvSpPr>
          <p:cNvPr id="14" name="Isosceles Triangle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9951595" y="619321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A807D9D-0D4F-4CBE-8576-25695447F03C}"/>
              </a:ext>
            </a:extLst>
          </p:cNvPr>
          <p:cNvGrpSpPr/>
          <p:nvPr/>
        </p:nvGrpSpPr>
        <p:grpSpPr>
          <a:xfrm>
            <a:off x="7685068" y="1276688"/>
            <a:ext cx="4506932" cy="4700503"/>
            <a:chOff x="990361" y="435133"/>
            <a:chExt cx="1305401" cy="1305401"/>
          </a:xfrm>
        </p:grpSpPr>
        <p:sp>
          <p:nvSpPr>
            <p:cNvPr id="18" name="Rectangle 17">
              <a:extLst>
                <a:ext uri="{FF2B5EF4-FFF2-40B4-BE49-F238E27FC236}">
                  <a16:creationId xmlns:a16="http://schemas.microsoft.com/office/drawing/2014/main" id="{1F5DFEA5-7689-44E4-83AE-CEC093C2DF8E}"/>
                </a:ext>
              </a:extLst>
            </p:cNvPr>
            <p:cNvSpPr/>
            <p:nvPr/>
          </p:nvSpPr>
          <p:spPr>
            <a:xfrm>
              <a:off x="990361"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2">
              <a:scrgbClr r="0" g="0" b="0"/>
            </a:lnRef>
            <a:fillRef idx="1">
              <a:scrgbClr r="0" g="0" b="0"/>
            </a:fillRef>
            <a:effectRef idx="0">
              <a:scrgbClr r="0" g="0" b="0"/>
            </a:effectRef>
            <a:fontRef idx="minor">
              <a:schemeClr val="lt1"/>
            </a:fontRef>
          </p:style>
        </p:sp>
        <p:sp>
          <p:nvSpPr>
            <p:cNvPr id="19" name="TextBox 18">
              <a:extLst>
                <a:ext uri="{FF2B5EF4-FFF2-40B4-BE49-F238E27FC236}">
                  <a16:creationId xmlns:a16="http://schemas.microsoft.com/office/drawing/2014/main" id="{A83C653D-1EFC-4895-AD82-41D0DB9231A1}"/>
                </a:ext>
              </a:extLst>
            </p:cNvPr>
            <p:cNvSpPr txBox="1"/>
            <p:nvPr/>
          </p:nvSpPr>
          <p:spPr>
            <a:xfrm>
              <a:off x="990361" y="435133"/>
              <a:ext cx="1305401" cy="1305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grpSp>
      <p:sp>
        <p:nvSpPr>
          <p:cNvPr id="3" name="Content Placeholder 2">
            <a:extLst>
              <a:ext uri="{FF2B5EF4-FFF2-40B4-BE49-F238E27FC236}">
                <a16:creationId xmlns:a16="http://schemas.microsoft.com/office/drawing/2014/main" id="{FA6A4B49-27C8-46B6-8B11-AD7E8F615E2C}"/>
              </a:ext>
            </a:extLst>
          </p:cNvPr>
          <p:cNvSpPr>
            <a:spLocks noGrp="1"/>
          </p:cNvSpPr>
          <p:nvPr>
            <p:ph idx="1"/>
          </p:nvPr>
        </p:nvSpPr>
        <p:spPr>
          <a:xfrm>
            <a:off x="336404" y="1239198"/>
            <a:ext cx="3913577" cy="4814136"/>
          </a:xfrm>
        </p:spPr>
        <p:txBody>
          <a:bodyPr>
            <a:normAutofit/>
          </a:bodyPr>
          <a:lstStyle/>
          <a:p>
            <a:r>
              <a:rPr lang="en-US" sz="2100" dirty="0"/>
              <a:t>Councilor Bachiller was the first person with Down syndrome to be elected to public office in Spain. After working as an administrative assistant at Valladolid City Hall, Ángela decided she wanted to represent the people of Spain. She was elected as Spain’s first City Councilor with Down syndrome in 2013</a:t>
            </a:r>
            <a:endParaRPr lang="en-US" dirty="0"/>
          </a:p>
        </p:txBody>
      </p:sp>
      <p:pic>
        <p:nvPicPr>
          <p:cNvPr id="2052" name="Picture 4" descr="Most Successful People With Down Syndrome - Obiaks Blog">
            <a:extLst>
              <a:ext uri="{FF2B5EF4-FFF2-40B4-BE49-F238E27FC236}">
                <a16:creationId xmlns:a16="http://schemas.microsoft.com/office/drawing/2014/main" id="{ACD229D0-E6DD-4C37-86FF-F8A2EF5730D6}"/>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4249981" y="2260208"/>
            <a:ext cx="3435087" cy="2576315"/>
          </a:xfrm>
          <a:prstGeom prst="ellipse">
            <a:avLst/>
          </a:prstGeom>
          <a:noFill/>
          <a:extLst>
            <a:ext uri="{909E8E84-426E-40DD-AFC4-6F175D3DCCD1}">
              <a14:hiddenFill xmlns:a14="http://schemas.microsoft.com/office/drawing/2010/main">
                <a:solidFill>
                  <a:srgbClr val="FFFFFF"/>
                </a:solidFill>
              </a14:hiddenFill>
            </a:ext>
          </a:extLst>
        </p:spPr>
      </p:pic>
      <p:pic>
        <p:nvPicPr>
          <p:cNvPr id="7" name="videoplayback">
            <a:hlinkClick r:id="" action="ppaction://media"/>
            <a:extLst>
              <a:ext uri="{FF2B5EF4-FFF2-40B4-BE49-F238E27FC236}">
                <a16:creationId xmlns:a16="http://schemas.microsoft.com/office/drawing/2014/main" id="{C9E8BE46-B526-4551-9A64-C4D328F52C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9346" y="2536780"/>
            <a:ext cx="4082266" cy="2296275"/>
          </a:xfrm>
          <a:prstGeom prst="rect">
            <a:avLst/>
          </a:prstGeom>
        </p:spPr>
      </p:pic>
    </p:spTree>
    <p:extLst>
      <p:ext uri="{BB962C8B-B14F-4D97-AF65-F5344CB8AC3E}">
        <p14:creationId xmlns:p14="http://schemas.microsoft.com/office/powerpoint/2010/main" val="2466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1E1B38-C9FD-40F0-8892-565801650531}"/>
              </a:ext>
            </a:extLst>
          </p:cNvPr>
          <p:cNvSpPr/>
          <p:nvPr/>
        </p:nvSpPr>
        <p:spPr>
          <a:xfrm>
            <a:off x="838200" y="4765342"/>
            <a:ext cx="3286125" cy="72"/>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2DF99216-B169-43D6-B582-ED33652322E1}"/>
              </a:ext>
            </a:extLst>
          </p:cNvPr>
          <p:cNvSpPr/>
          <p:nvPr/>
        </p:nvSpPr>
        <p:spPr>
          <a:xfrm>
            <a:off x="4452937" y="414076"/>
            <a:ext cx="3286125" cy="4351338"/>
          </a:xfrm>
          <a:custGeom>
            <a:avLst/>
            <a:gdLst>
              <a:gd name="connsiteX0" fmla="*/ 0 w 3286125"/>
              <a:gd name="connsiteY0" fmla="*/ 0 h 4351338"/>
              <a:gd name="connsiteX1" fmla="*/ 3286125 w 3286125"/>
              <a:gd name="connsiteY1" fmla="*/ 0 h 4351338"/>
              <a:gd name="connsiteX2" fmla="*/ 3286125 w 3286125"/>
              <a:gd name="connsiteY2" fmla="*/ 4351338 h 4351338"/>
              <a:gd name="connsiteX3" fmla="*/ 0 w 3286125"/>
              <a:gd name="connsiteY3" fmla="*/ 4351338 h 4351338"/>
              <a:gd name="connsiteX4" fmla="*/ 0 w 3286125"/>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4351338">
                <a:moveTo>
                  <a:pt x="0" y="0"/>
                </a:moveTo>
                <a:lnTo>
                  <a:pt x="3286125" y="0"/>
                </a:lnTo>
                <a:lnTo>
                  <a:pt x="3286125" y="4351338"/>
                </a:lnTo>
                <a:lnTo>
                  <a:pt x="0" y="4351338"/>
                </a:lnTo>
                <a:lnTo>
                  <a:pt x="0" y="0"/>
                </a:lnTo>
                <a:close/>
              </a:path>
            </a:pathLst>
          </a:cu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56199" tIns="1983708" rIns="256199" bIns="417228" numCol="1" spcCol="1270" anchor="t" anchorCtr="0">
            <a:noAutofit/>
          </a:bodyPr>
          <a:lstStyle/>
          <a:p>
            <a:pPr defTabSz="711200">
              <a:lnSpc>
                <a:spcPct val="90000"/>
              </a:lnSpc>
              <a:spcBef>
                <a:spcPct val="0"/>
              </a:spcBef>
              <a:spcAft>
                <a:spcPct val="35000"/>
              </a:spcAft>
            </a:pPr>
            <a:r>
              <a:rPr lang="en-US" sz="1600" b="1" i="0" cap="all" dirty="0">
                <a:solidFill>
                  <a:schemeClr val="bg1"/>
                </a:solidFill>
                <a:effectLst/>
                <a:latin typeface="futura-pt"/>
              </a:rPr>
              <a:t>ANGEL &amp; CRISTINA CALLAHAN</a:t>
            </a:r>
            <a:br>
              <a:rPr lang="en-US" sz="1600" kern="1200" dirty="0">
                <a:solidFill>
                  <a:schemeClr val="bg1"/>
                </a:solidFill>
                <a:latin typeface="Calibri"/>
                <a:ea typeface="+mn-ea"/>
                <a:cs typeface="+mn-cs"/>
              </a:rPr>
            </a:br>
            <a:r>
              <a:rPr lang="en-US" sz="1600" b="0" i="0" dirty="0">
                <a:solidFill>
                  <a:schemeClr val="bg1"/>
                </a:solidFill>
                <a:effectLst/>
                <a:latin typeface="jaf-bernino-sans"/>
              </a:rPr>
              <a:t>Angel and Cristina are a married couple who happen to be co-stars on the reality show </a:t>
            </a:r>
            <a:r>
              <a:rPr lang="en-US" sz="1600" b="0" i="1" dirty="0">
                <a:solidFill>
                  <a:schemeClr val="bg1"/>
                </a:solidFill>
                <a:effectLst/>
                <a:latin typeface="jaf-bernino-sans"/>
              </a:rPr>
              <a:t>Born This Way</a:t>
            </a:r>
            <a:r>
              <a:rPr lang="en-US" sz="1600" b="0" i="0" dirty="0">
                <a:solidFill>
                  <a:schemeClr val="bg1"/>
                </a:solidFill>
                <a:effectLst/>
                <a:latin typeface="jaf-bernino-sans"/>
              </a:rPr>
              <a:t>. The couple let the show follow their wedding to show people a wedding between two people with disabilities.</a:t>
            </a:r>
            <a:r>
              <a:rPr lang="en-US" sz="1600" kern="1200" noProof="1">
                <a:solidFill>
                  <a:schemeClr val="bg1"/>
                </a:solidFill>
                <a:latin typeface="Calibri"/>
                <a:ea typeface="+mn-ea"/>
                <a:cs typeface="+mn-cs"/>
              </a:rPr>
              <a:t>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p:txBody>
      </p:sp>
      <p:sp>
        <p:nvSpPr>
          <p:cNvPr id="22" name="Freeform: Shape 21">
            <a:extLst>
              <a:ext uri="{FF2B5EF4-FFF2-40B4-BE49-F238E27FC236}">
                <a16:creationId xmlns:a16="http://schemas.microsoft.com/office/drawing/2014/main" id="{CE644ADB-E7A9-4A6B-8690-25D352B01052}"/>
              </a:ext>
            </a:extLst>
          </p:cNvPr>
          <p:cNvSpPr/>
          <p:nvPr/>
        </p:nvSpPr>
        <p:spPr>
          <a:xfrm>
            <a:off x="5443299" y="849209"/>
            <a:ext cx="1305401" cy="1305401"/>
          </a:xfrm>
          <a:custGeom>
            <a:avLst/>
            <a:gdLst>
              <a:gd name="connsiteX0" fmla="*/ 0 w 1305401"/>
              <a:gd name="connsiteY0" fmla="*/ 0 h 1305401"/>
              <a:gd name="connsiteX1" fmla="*/ 1305401 w 1305401"/>
              <a:gd name="connsiteY1" fmla="*/ 0 h 1305401"/>
              <a:gd name="connsiteX2" fmla="*/ 1305401 w 1305401"/>
              <a:gd name="connsiteY2" fmla="*/ 1305401 h 1305401"/>
              <a:gd name="connsiteX3" fmla="*/ 0 w 1305401"/>
              <a:gd name="connsiteY3" fmla="*/ 1305401 h 1305401"/>
              <a:gd name="connsiteX4" fmla="*/ 0 w 1305401"/>
              <a:gd name="connsiteY4" fmla="*/ 0 h 130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401" h="1305401">
                <a:moveTo>
                  <a:pt x="0" y="0"/>
                </a:moveTo>
                <a:lnTo>
                  <a:pt x="1305401" y="0"/>
                </a:lnTo>
                <a:lnTo>
                  <a:pt x="1305401" y="1305401"/>
                </a:lnTo>
                <a:lnTo>
                  <a:pt x="0" y="1305401"/>
                </a:lnTo>
                <a:lnTo>
                  <a:pt x="0" y="0"/>
                </a:lnTo>
                <a:close/>
              </a:path>
            </a:pathLst>
          </a:cu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sp>
        <p:nvSpPr>
          <p:cNvPr id="23" name="Rectangle 22">
            <a:extLst>
              <a:ext uri="{FF2B5EF4-FFF2-40B4-BE49-F238E27FC236}">
                <a16:creationId xmlns:a16="http://schemas.microsoft.com/office/drawing/2014/main" id="{003F5829-5310-435A-9265-59120F0E0FE2}"/>
              </a:ext>
            </a:extLst>
          </p:cNvPr>
          <p:cNvSpPr/>
          <p:nvPr/>
        </p:nvSpPr>
        <p:spPr>
          <a:xfrm>
            <a:off x="4452937" y="4765342"/>
            <a:ext cx="3286125" cy="72"/>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1B486CAC-171D-405E-93C8-EB67E109F948}"/>
              </a:ext>
            </a:extLst>
          </p:cNvPr>
          <p:cNvSpPr/>
          <p:nvPr/>
        </p:nvSpPr>
        <p:spPr>
          <a:xfrm>
            <a:off x="8067675" y="414076"/>
            <a:ext cx="3304620" cy="4379866"/>
          </a:xfrm>
          <a:custGeom>
            <a:avLst/>
            <a:gdLst>
              <a:gd name="connsiteX0" fmla="*/ 0 w 3286125"/>
              <a:gd name="connsiteY0" fmla="*/ 0 h 4351338"/>
              <a:gd name="connsiteX1" fmla="*/ 3286125 w 3286125"/>
              <a:gd name="connsiteY1" fmla="*/ 0 h 4351338"/>
              <a:gd name="connsiteX2" fmla="*/ 3286125 w 3286125"/>
              <a:gd name="connsiteY2" fmla="*/ 4351338 h 4351338"/>
              <a:gd name="connsiteX3" fmla="*/ 0 w 3286125"/>
              <a:gd name="connsiteY3" fmla="*/ 4351338 h 4351338"/>
              <a:gd name="connsiteX4" fmla="*/ 0 w 3286125"/>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4351338">
                <a:moveTo>
                  <a:pt x="0" y="0"/>
                </a:moveTo>
                <a:lnTo>
                  <a:pt x="3286125" y="0"/>
                </a:lnTo>
                <a:lnTo>
                  <a:pt x="3286125" y="4351338"/>
                </a:lnTo>
                <a:lnTo>
                  <a:pt x="0" y="4351338"/>
                </a:lnTo>
                <a:lnTo>
                  <a:pt x="0" y="0"/>
                </a:lnTo>
                <a:close/>
              </a:path>
            </a:pathLst>
          </a:cu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56199" tIns="1983708" rIns="256199" bIns="417228" numCol="1" spcCol="1270" anchor="t" anchorCtr="0">
            <a:noAutofit/>
          </a:bodyPr>
          <a:lstStyle/>
          <a:p>
            <a:pPr defTabSz="711200">
              <a:lnSpc>
                <a:spcPct val="90000"/>
              </a:lnSpc>
              <a:spcBef>
                <a:spcPct val="0"/>
              </a:spcBef>
              <a:spcAft>
                <a:spcPct val="35000"/>
              </a:spcAft>
            </a:pPr>
            <a:r>
              <a:rPr lang="en-US" sz="2000" b="1" i="0" cap="all" dirty="0">
                <a:solidFill>
                  <a:schemeClr val="bg1"/>
                </a:solidFill>
                <a:effectLst/>
                <a:latin typeface="futura-pt"/>
              </a:rPr>
              <a:t>ERIN HAWLEY</a:t>
            </a:r>
            <a:r>
              <a:rPr lang="en-US" sz="2000" kern="1200" dirty="0">
                <a:solidFill>
                  <a:srgbClr val="FFFFFF"/>
                </a:solidFill>
                <a:latin typeface="Calibri"/>
                <a:ea typeface="+mn-ea"/>
                <a:cs typeface="+mn-cs"/>
              </a:rPr>
              <a:t> </a:t>
            </a:r>
            <a:br>
              <a:rPr lang="en-US" sz="1600" kern="1200" dirty="0">
                <a:solidFill>
                  <a:srgbClr val="FFFFFF"/>
                </a:solidFill>
                <a:latin typeface="Calibri"/>
                <a:ea typeface="+mn-ea"/>
                <a:cs typeface="+mn-cs"/>
              </a:rPr>
            </a:br>
            <a:r>
              <a:rPr lang="en-US" sz="1600" b="0" i="0" dirty="0">
                <a:solidFill>
                  <a:schemeClr val="bg1"/>
                </a:solidFill>
                <a:effectLst/>
                <a:latin typeface="jaf-bernino-sans"/>
              </a:rPr>
              <a:t>Erin is taking nursing courses at Kent State University, working as a nursing assistant while she finishes her degree. Erin hopes to work full time as a CNA/</a:t>
            </a:r>
            <a:r>
              <a:rPr lang="en-US" sz="1600" b="0" i="0" dirty="0" err="1">
                <a:solidFill>
                  <a:schemeClr val="bg1"/>
                </a:solidFill>
                <a:effectLst/>
                <a:latin typeface="jaf-bernino-sans"/>
              </a:rPr>
              <a:t>PCA</a:t>
            </a:r>
            <a:r>
              <a:rPr lang="en-US" sz="1600" b="0" i="0" dirty="0">
                <a:solidFill>
                  <a:schemeClr val="bg1"/>
                </a:solidFill>
                <a:effectLst/>
                <a:latin typeface="jaf-bernino-sans"/>
              </a:rPr>
              <a:t>.</a:t>
            </a:r>
            <a:endParaRPr lang="en-US" sz="1600" kern="1200" dirty="0">
              <a:solidFill>
                <a:schemeClr val="bg1"/>
              </a:solidFill>
              <a:latin typeface="Calibri"/>
            </a:endParaRPr>
          </a:p>
        </p:txBody>
      </p:sp>
      <p:sp>
        <p:nvSpPr>
          <p:cNvPr id="25" name="Freeform: Shape 24">
            <a:extLst>
              <a:ext uri="{FF2B5EF4-FFF2-40B4-BE49-F238E27FC236}">
                <a16:creationId xmlns:a16="http://schemas.microsoft.com/office/drawing/2014/main" id="{86DE95AE-1CBB-4F87-9004-5A9892DE5E7D}"/>
              </a:ext>
            </a:extLst>
          </p:cNvPr>
          <p:cNvSpPr/>
          <p:nvPr/>
        </p:nvSpPr>
        <p:spPr>
          <a:xfrm>
            <a:off x="9058036" y="849209"/>
            <a:ext cx="1305401" cy="1305401"/>
          </a:xfrm>
          <a:custGeom>
            <a:avLst/>
            <a:gdLst>
              <a:gd name="connsiteX0" fmla="*/ 0 w 1305401"/>
              <a:gd name="connsiteY0" fmla="*/ 0 h 1305401"/>
              <a:gd name="connsiteX1" fmla="*/ 1305401 w 1305401"/>
              <a:gd name="connsiteY1" fmla="*/ 0 h 1305401"/>
              <a:gd name="connsiteX2" fmla="*/ 1305401 w 1305401"/>
              <a:gd name="connsiteY2" fmla="*/ 1305401 h 1305401"/>
              <a:gd name="connsiteX3" fmla="*/ 0 w 1305401"/>
              <a:gd name="connsiteY3" fmla="*/ 1305401 h 1305401"/>
              <a:gd name="connsiteX4" fmla="*/ 0 w 1305401"/>
              <a:gd name="connsiteY4" fmla="*/ 0 h 130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401" h="1305401">
                <a:moveTo>
                  <a:pt x="0" y="0"/>
                </a:moveTo>
                <a:lnTo>
                  <a:pt x="1305401" y="0"/>
                </a:lnTo>
                <a:lnTo>
                  <a:pt x="1305401" y="1305401"/>
                </a:lnTo>
                <a:lnTo>
                  <a:pt x="0" y="1305401"/>
                </a:lnTo>
                <a:lnTo>
                  <a:pt x="0" y="0"/>
                </a:lnTo>
                <a:close/>
              </a:path>
            </a:pathLst>
          </a:cu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sp>
        <p:nvSpPr>
          <p:cNvPr id="26" name="Rectangle 25">
            <a:extLst>
              <a:ext uri="{FF2B5EF4-FFF2-40B4-BE49-F238E27FC236}">
                <a16:creationId xmlns:a16="http://schemas.microsoft.com/office/drawing/2014/main" id="{2F8EC1D7-7B45-4665-B1DB-2F36814FFCBE}"/>
              </a:ext>
            </a:extLst>
          </p:cNvPr>
          <p:cNvSpPr/>
          <p:nvPr/>
        </p:nvSpPr>
        <p:spPr>
          <a:xfrm>
            <a:off x="8067675" y="4765342"/>
            <a:ext cx="3286125" cy="72"/>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 name="Slide Number Placeholder 3">
            <a:extLst>
              <a:ext uri="{FF2B5EF4-FFF2-40B4-BE49-F238E27FC236}">
                <a16:creationId xmlns:a16="http://schemas.microsoft.com/office/drawing/2014/main" id="{32934DE9-1653-4F9E-B307-C53A27B2182D}"/>
              </a:ext>
            </a:extLst>
          </p:cNvPr>
          <p:cNvSpPr>
            <a:spLocks noGrp="1"/>
          </p:cNvSpPr>
          <p:nvPr>
            <p:ph type="sldNum" sz="quarter" idx="10"/>
          </p:nvPr>
        </p:nvSpPr>
        <p:spPr/>
        <p:txBody>
          <a:bodyPr/>
          <a:lstStyle/>
          <a:p>
            <a:r>
              <a:rPr lang="en-US" dirty="0"/>
              <a:t>PAGE </a:t>
            </a:r>
            <a:fld id="{4A9B5881-4007-4345-955A-79C2656F0C49}" type="slidenum">
              <a:rPr lang="en-US" smtClean="0"/>
              <a:pPr/>
              <a:t>9</a:t>
            </a:fld>
            <a:endParaRPr lang="en-US" dirty="0"/>
          </a:p>
        </p:txBody>
      </p:sp>
      <p:sp>
        <p:nvSpPr>
          <p:cNvPr id="6" name="TextBox 5">
            <a:extLst>
              <a:ext uri="{FF2B5EF4-FFF2-40B4-BE49-F238E27FC236}">
                <a16:creationId xmlns:a16="http://schemas.microsoft.com/office/drawing/2014/main" id="{2A661A3C-E89E-4F55-A4AA-68AB5A704406}"/>
              </a:ext>
            </a:extLst>
          </p:cNvPr>
          <p:cNvSpPr txBox="1"/>
          <p:nvPr/>
        </p:nvSpPr>
        <p:spPr>
          <a:xfrm>
            <a:off x="186431" y="4871263"/>
            <a:ext cx="11833934" cy="1815882"/>
          </a:xfrm>
          <a:prstGeom prst="rect">
            <a:avLst/>
          </a:prstGeom>
          <a:noFill/>
        </p:spPr>
        <p:txBody>
          <a:bodyPr wrap="square">
            <a:spAutoFit/>
          </a:bodyPr>
          <a:lstStyle/>
          <a:p>
            <a:pPr algn="l"/>
            <a:r>
              <a:rPr lang="en-US" sz="2800" b="1" spc="-150" dirty="0">
                <a:solidFill>
                  <a:srgbClr val="5F6368"/>
                </a:solidFill>
                <a:latin typeface="arial" panose="020B0604020202020204" pitchFamily="34" charset="0"/>
                <a:ea typeface="+mj-ea"/>
                <a:cs typeface="+mj-cs"/>
              </a:rPr>
              <a:t>So this never-ending list  goes on and on, I just need a slight trigger to set on.</a:t>
            </a:r>
          </a:p>
          <a:p>
            <a:pPr algn="l"/>
            <a:endParaRPr lang="en-US" sz="2800" b="1" spc="-150" dirty="0">
              <a:solidFill>
                <a:srgbClr val="5F6368"/>
              </a:solidFill>
              <a:latin typeface="arial" panose="020B0604020202020204" pitchFamily="34" charset="0"/>
              <a:ea typeface="+mj-ea"/>
              <a:cs typeface="+mj-cs"/>
            </a:endParaRPr>
          </a:p>
          <a:p>
            <a:pPr algn="l"/>
            <a:r>
              <a:rPr lang="en-US" sz="2800" b="1" spc="-150" dirty="0">
                <a:solidFill>
                  <a:srgbClr val="5F6368"/>
                </a:solidFill>
                <a:latin typeface="arial" panose="020B0604020202020204" pitchFamily="34" charset="0"/>
                <a:ea typeface="+mj-ea"/>
                <a:cs typeface="+mj-cs"/>
              </a:rPr>
              <a:t>There is nothing in the world which is not for me, I can do everything better than thee.</a:t>
            </a:r>
          </a:p>
        </p:txBody>
      </p:sp>
      <p:sp>
        <p:nvSpPr>
          <p:cNvPr id="28" name="Freeform: Shape 27">
            <a:extLst>
              <a:ext uri="{FF2B5EF4-FFF2-40B4-BE49-F238E27FC236}">
                <a16:creationId xmlns:a16="http://schemas.microsoft.com/office/drawing/2014/main" id="{1DC8F245-E6D0-401C-951A-7F22AD1F6D82}"/>
              </a:ext>
            </a:extLst>
          </p:cNvPr>
          <p:cNvSpPr/>
          <p:nvPr/>
        </p:nvSpPr>
        <p:spPr>
          <a:xfrm>
            <a:off x="838200" y="361080"/>
            <a:ext cx="3286125" cy="4351338"/>
          </a:xfrm>
          <a:custGeom>
            <a:avLst/>
            <a:gdLst>
              <a:gd name="connsiteX0" fmla="*/ 0 w 3286125"/>
              <a:gd name="connsiteY0" fmla="*/ 0 h 4351338"/>
              <a:gd name="connsiteX1" fmla="*/ 3286125 w 3286125"/>
              <a:gd name="connsiteY1" fmla="*/ 0 h 4351338"/>
              <a:gd name="connsiteX2" fmla="*/ 3286125 w 3286125"/>
              <a:gd name="connsiteY2" fmla="*/ 4351338 h 4351338"/>
              <a:gd name="connsiteX3" fmla="*/ 0 w 3286125"/>
              <a:gd name="connsiteY3" fmla="*/ 4351338 h 4351338"/>
              <a:gd name="connsiteX4" fmla="*/ 0 w 3286125"/>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4351338">
                <a:moveTo>
                  <a:pt x="0" y="0"/>
                </a:moveTo>
                <a:lnTo>
                  <a:pt x="3286125" y="0"/>
                </a:lnTo>
                <a:lnTo>
                  <a:pt x="3286125" y="4351338"/>
                </a:lnTo>
                <a:lnTo>
                  <a:pt x="0" y="4351338"/>
                </a:lnTo>
                <a:lnTo>
                  <a:pt x="0" y="0"/>
                </a:lnTo>
                <a:close/>
              </a:path>
            </a:pathLst>
          </a:cu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56199" tIns="1983708" rIns="256199" bIns="417228" numCol="1" spcCol="1270" anchor="t" anchorCtr="0">
            <a:noAutofit/>
          </a:bodyPr>
          <a:lstStyle/>
          <a:p>
            <a:pPr defTabSz="711200">
              <a:lnSpc>
                <a:spcPct val="90000"/>
              </a:lnSpc>
              <a:spcBef>
                <a:spcPct val="0"/>
              </a:spcBef>
              <a:spcAft>
                <a:spcPct val="35000"/>
              </a:spcAft>
            </a:pPr>
            <a:r>
              <a:rPr lang="en-US" sz="1600" b="1" i="0" cap="all" dirty="0">
                <a:solidFill>
                  <a:schemeClr val="bg1"/>
                </a:solidFill>
                <a:effectLst/>
                <a:latin typeface="futura-pt"/>
              </a:rPr>
              <a:t>CHELSEA WERNER</a:t>
            </a:r>
            <a:r>
              <a:rPr lang="en-US" sz="1600" kern="1200" dirty="0">
                <a:solidFill>
                  <a:schemeClr val="bg1"/>
                </a:solidFill>
                <a:latin typeface="Calibri"/>
                <a:ea typeface="+mn-ea"/>
                <a:cs typeface="+mn-cs"/>
              </a:rPr>
              <a:t> </a:t>
            </a:r>
            <a:br>
              <a:rPr lang="en-US" sz="1600" kern="1200" dirty="0">
                <a:solidFill>
                  <a:srgbClr val="FFFFFF"/>
                </a:solidFill>
                <a:latin typeface="Calibri"/>
                <a:ea typeface="+mn-ea"/>
                <a:cs typeface="+mn-cs"/>
              </a:rPr>
            </a:br>
            <a:r>
              <a:rPr lang="en-US" sz="1600" b="0" i="0" dirty="0">
                <a:solidFill>
                  <a:schemeClr val="bg1"/>
                </a:solidFill>
                <a:effectLst/>
                <a:latin typeface="jaf-bernino-sans"/>
              </a:rPr>
              <a:t>Chelsea Werner is a two-time world champion gymnast, and 4-time US champion gymnast, in the Special Olympics. She is also a model and has been featured at </a:t>
            </a:r>
            <a:r>
              <a:rPr lang="en-US" sz="1600" b="0" i="0" dirty="0" err="1">
                <a:solidFill>
                  <a:schemeClr val="bg1"/>
                </a:solidFill>
                <a:effectLst/>
                <a:latin typeface="jaf-bernino-sans"/>
              </a:rPr>
              <a:t>NYFW</a:t>
            </a:r>
            <a:r>
              <a:rPr lang="en-US" sz="1600" b="0" i="0" dirty="0">
                <a:solidFill>
                  <a:schemeClr val="bg1"/>
                </a:solidFill>
                <a:effectLst/>
                <a:latin typeface="jaf-bernino-sans"/>
              </a:rPr>
              <a:t> and in advertisements for Target and Aerie</a:t>
            </a:r>
            <a:r>
              <a:rPr lang="en-US" sz="1600" kern="1200" noProof="1">
                <a:solidFill>
                  <a:schemeClr val="bg1"/>
                </a:solidFill>
                <a:latin typeface="Calibri"/>
                <a:ea typeface="+mn-ea"/>
                <a:cs typeface="+mn-cs"/>
              </a:rPr>
              <a:t>.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p:txBody>
      </p:sp>
      <p:sp>
        <p:nvSpPr>
          <p:cNvPr id="30" name="Freeform: Shape 29">
            <a:extLst>
              <a:ext uri="{FF2B5EF4-FFF2-40B4-BE49-F238E27FC236}">
                <a16:creationId xmlns:a16="http://schemas.microsoft.com/office/drawing/2014/main" id="{7EB518E6-9913-4D34-96BA-FC3A22ABB2CB}"/>
              </a:ext>
            </a:extLst>
          </p:cNvPr>
          <p:cNvSpPr/>
          <p:nvPr/>
        </p:nvSpPr>
        <p:spPr>
          <a:xfrm>
            <a:off x="1893710" y="664257"/>
            <a:ext cx="1305401" cy="1305401"/>
          </a:xfrm>
          <a:custGeom>
            <a:avLst/>
            <a:gdLst>
              <a:gd name="connsiteX0" fmla="*/ 0 w 1305401"/>
              <a:gd name="connsiteY0" fmla="*/ 0 h 1305401"/>
              <a:gd name="connsiteX1" fmla="*/ 1305401 w 1305401"/>
              <a:gd name="connsiteY1" fmla="*/ 0 h 1305401"/>
              <a:gd name="connsiteX2" fmla="*/ 1305401 w 1305401"/>
              <a:gd name="connsiteY2" fmla="*/ 1305401 h 1305401"/>
              <a:gd name="connsiteX3" fmla="*/ 0 w 1305401"/>
              <a:gd name="connsiteY3" fmla="*/ 1305401 h 1305401"/>
              <a:gd name="connsiteX4" fmla="*/ 0 w 1305401"/>
              <a:gd name="connsiteY4" fmla="*/ 0 h 130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401" h="1305401">
                <a:moveTo>
                  <a:pt x="0" y="0"/>
                </a:moveTo>
                <a:lnTo>
                  <a:pt x="1305401" y="0"/>
                </a:lnTo>
                <a:lnTo>
                  <a:pt x="1305401" y="1305401"/>
                </a:lnTo>
                <a:lnTo>
                  <a:pt x="0" y="1305401"/>
                </a:lnTo>
                <a:lnTo>
                  <a:pt x="0" y="0"/>
                </a:lnTo>
                <a:close/>
              </a:path>
            </a:pathLst>
          </a:cu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pic>
        <p:nvPicPr>
          <p:cNvPr id="32" name="Picture 31">
            <a:extLst>
              <a:ext uri="{FF2B5EF4-FFF2-40B4-BE49-F238E27FC236}">
                <a16:creationId xmlns:a16="http://schemas.microsoft.com/office/drawing/2014/main" id="{C1B1086D-4E5C-4C82-AF2F-8FA011A910F7}"/>
              </a:ext>
            </a:extLst>
          </p:cNvPr>
          <p:cNvPicPr>
            <a:picLocks noChangeAspect="1"/>
          </p:cNvPicPr>
          <p:nvPr/>
        </p:nvPicPr>
        <p:blipFill>
          <a:blip r:embed="rId2"/>
          <a:stretch>
            <a:fillRect/>
          </a:stretch>
        </p:blipFill>
        <p:spPr>
          <a:xfrm>
            <a:off x="1956931" y="707274"/>
            <a:ext cx="1136525" cy="1219366"/>
          </a:xfrm>
          <a:prstGeom prst="rect">
            <a:avLst/>
          </a:prstGeom>
        </p:spPr>
      </p:pic>
      <p:pic>
        <p:nvPicPr>
          <p:cNvPr id="34" name="Picture 33">
            <a:extLst>
              <a:ext uri="{FF2B5EF4-FFF2-40B4-BE49-F238E27FC236}">
                <a16:creationId xmlns:a16="http://schemas.microsoft.com/office/drawing/2014/main" id="{D2AEDF0F-8B2D-41BE-AD36-94A2CE3C7F48}"/>
              </a:ext>
            </a:extLst>
          </p:cNvPr>
          <p:cNvPicPr>
            <a:picLocks noChangeAspect="1"/>
          </p:cNvPicPr>
          <p:nvPr/>
        </p:nvPicPr>
        <p:blipFill>
          <a:blip r:embed="rId3"/>
          <a:stretch>
            <a:fillRect/>
          </a:stretch>
        </p:blipFill>
        <p:spPr>
          <a:xfrm>
            <a:off x="5492384" y="874551"/>
            <a:ext cx="1256316" cy="1234276"/>
          </a:xfrm>
          <a:prstGeom prst="rect">
            <a:avLst/>
          </a:prstGeom>
        </p:spPr>
      </p:pic>
      <p:pic>
        <p:nvPicPr>
          <p:cNvPr id="36" name="Picture 35">
            <a:extLst>
              <a:ext uri="{FF2B5EF4-FFF2-40B4-BE49-F238E27FC236}">
                <a16:creationId xmlns:a16="http://schemas.microsoft.com/office/drawing/2014/main" id="{5743C65E-1330-43BC-9468-ED6CCD32F865}"/>
              </a:ext>
            </a:extLst>
          </p:cNvPr>
          <p:cNvPicPr>
            <a:picLocks noChangeAspect="1"/>
          </p:cNvPicPr>
          <p:nvPr/>
        </p:nvPicPr>
        <p:blipFill>
          <a:blip r:embed="rId4"/>
          <a:stretch>
            <a:fillRect/>
          </a:stretch>
        </p:blipFill>
        <p:spPr>
          <a:xfrm>
            <a:off x="9058036" y="886612"/>
            <a:ext cx="1305401" cy="1285163"/>
          </a:xfrm>
          <a:prstGeom prst="rect">
            <a:avLst/>
          </a:prstGeom>
        </p:spPr>
      </p:pic>
    </p:spTree>
    <p:extLst>
      <p:ext uri="{BB962C8B-B14F-4D97-AF65-F5344CB8AC3E}">
        <p14:creationId xmlns:p14="http://schemas.microsoft.com/office/powerpoint/2010/main" val="3879804219"/>
      </p:ext>
    </p:extLst>
  </p:cSld>
  <p:clrMapOvr>
    <a:masterClrMapping/>
  </p:clrMapOvr>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EBB7C387-AFDC-4FE3-A658-984B7F35F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338</TotalTime>
  <Words>738</Words>
  <Application>Microsoft Office PowerPoint</Application>
  <PresentationFormat>Widescreen</PresentationFormat>
  <Paragraphs>68</Paragraphs>
  <Slides>11</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Arial</vt:lpstr>
      <vt:lpstr>Calibri</vt:lpstr>
      <vt:lpstr>Calibri Light</vt:lpstr>
      <vt:lpstr>Consolas</vt:lpstr>
      <vt:lpstr>futura-pt</vt:lpstr>
      <vt:lpstr>jaf-bernino-sans</vt:lpstr>
      <vt:lpstr>PT Sans</vt:lpstr>
      <vt:lpstr>Source Sans Pro</vt:lpstr>
      <vt:lpstr>Wingdings</vt:lpstr>
      <vt:lpstr>Office Theme</vt:lpstr>
      <vt:lpstr>Beauty Of Down syndrome </vt:lpstr>
      <vt:lpstr>PowerPoint Presentation</vt:lpstr>
      <vt:lpstr>PowerPoint Presentation</vt:lpstr>
      <vt:lpstr>We are Gifted with lot of skills, talents and Across the world, people with Down syndrome are breaking down stereotypes about their genetic condition </vt:lpstr>
      <vt:lpstr>Fashion World - Jamie Brewer</vt:lpstr>
      <vt:lpstr>Swimmer - Arti Krishnamurthy</vt:lpstr>
      <vt:lpstr>Actor and Singer - Christopher Joseph</vt:lpstr>
      <vt:lpstr>Politician - Angela Bachiller</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Beauty Of each a Course</dc:title>
  <dc:creator>Mala Loganathan</dc:creator>
  <cp:lastModifiedBy>Mala Loganathan</cp:lastModifiedBy>
  <cp:revision>34</cp:revision>
  <dcterms:created xsi:type="dcterms:W3CDTF">2020-09-12T17:44:31Z</dcterms:created>
  <dcterms:modified xsi:type="dcterms:W3CDTF">2020-09-13T13:38:09Z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